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9"/>
  </p:notesMasterIdLst>
  <p:sldIdLst>
    <p:sldId id="256" r:id="rId2"/>
    <p:sldId id="306" r:id="rId3"/>
    <p:sldId id="310" r:id="rId4"/>
    <p:sldId id="312" r:id="rId5"/>
    <p:sldId id="314" r:id="rId6"/>
    <p:sldId id="315" r:id="rId7"/>
    <p:sldId id="317" r:id="rId8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0"/>
      <p:bold r:id="rId11"/>
      <p:italic r:id="rId12"/>
      <p:boldItalic r:id="rId13"/>
    </p:embeddedFont>
    <p:embeddedFont>
      <p:font typeface="Montserrat ExtraBold" panose="00000900000000000000" pitchFamily="2" charset="0"/>
      <p:bold r:id="rId14"/>
      <p:boldItalic r:id="rId15"/>
    </p:embeddedFont>
    <p:embeddedFont>
      <p:font typeface="Montserrat ExtraLight" panose="000003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F3BB6EA-CB98-48F7-B7DC-9F030BC3BF76}">
  <a:tblStyle styleId="{EF3BB6EA-CB98-48F7-B7DC-9F030BC3BF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28" autoAdjust="0"/>
    <p:restoredTop sz="94660"/>
  </p:normalViewPr>
  <p:slideViewPr>
    <p:cSldViewPr snapToGrid="0">
      <p:cViewPr>
        <p:scale>
          <a:sx n="75" d="100"/>
          <a:sy n="75" d="100"/>
        </p:scale>
        <p:origin x="1632" y="4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>
          <a:extLst>
            <a:ext uri="{FF2B5EF4-FFF2-40B4-BE49-F238E27FC236}">
              <a16:creationId xmlns:a16="http://schemas.microsoft.com/office/drawing/2014/main" id="{BBCC04CA-CEBF-EB9A-56E8-91158A2D9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>
            <a:extLst>
              <a:ext uri="{FF2B5EF4-FFF2-40B4-BE49-F238E27FC236}">
                <a16:creationId xmlns:a16="http://schemas.microsoft.com/office/drawing/2014/main" id="{99187A98-65E2-66BE-1BBB-72D76CDE10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>
            <a:extLst>
              <a:ext uri="{FF2B5EF4-FFF2-40B4-BE49-F238E27FC236}">
                <a16:creationId xmlns:a16="http://schemas.microsoft.com/office/drawing/2014/main" id="{8C148B59-9BE3-7EC8-6FE0-40C4F2915E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7759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>
          <a:extLst>
            <a:ext uri="{FF2B5EF4-FFF2-40B4-BE49-F238E27FC236}">
              <a16:creationId xmlns:a16="http://schemas.microsoft.com/office/drawing/2014/main" id="{5870DEBA-75AA-3C5E-A8CB-5AB0F0AD9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>
            <a:extLst>
              <a:ext uri="{FF2B5EF4-FFF2-40B4-BE49-F238E27FC236}">
                <a16:creationId xmlns:a16="http://schemas.microsoft.com/office/drawing/2014/main" id="{572EE1A6-0A3E-51E7-7E8D-11A96F5FFD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>
            <a:extLst>
              <a:ext uri="{FF2B5EF4-FFF2-40B4-BE49-F238E27FC236}">
                <a16:creationId xmlns:a16="http://schemas.microsoft.com/office/drawing/2014/main" id="{8BFCB7F9-0157-A7B3-834B-8DB636A72D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8416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>
          <a:extLst>
            <a:ext uri="{FF2B5EF4-FFF2-40B4-BE49-F238E27FC236}">
              <a16:creationId xmlns:a16="http://schemas.microsoft.com/office/drawing/2014/main" id="{55338A4F-B444-34B8-B59A-04739100E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>
            <a:extLst>
              <a:ext uri="{FF2B5EF4-FFF2-40B4-BE49-F238E27FC236}">
                <a16:creationId xmlns:a16="http://schemas.microsoft.com/office/drawing/2014/main" id="{58BD35AF-7281-7E7B-A9E1-5C539A32DF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>
            <a:extLst>
              <a:ext uri="{FF2B5EF4-FFF2-40B4-BE49-F238E27FC236}">
                <a16:creationId xmlns:a16="http://schemas.microsoft.com/office/drawing/2014/main" id="{467FB63F-69A2-EE60-A7A6-72381D4CD3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566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>
            <a:spLocks noGrp="1"/>
          </p:cNvSpPr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7"/>
          <p:cNvSpPr txBox="1">
            <a:spLocks noGrp="1"/>
          </p:cNvSpPr>
          <p:nvPr>
            <p:ph type="subTitle" idx="1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title" idx="2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subTitle" idx="3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7"/>
          <p:cNvSpPr txBox="1">
            <a:spLocks noGrp="1"/>
          </p:cNvSpPr>
          <p:nvPr>
            <p:ph type="title" idx="5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subTitle" idx="6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title" idx="7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subTitle" idx="8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title" idx="9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ubTitle" idx="13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title" idx="14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subTitle" idx="15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60" r:id="rId4"/>
    <p:sldLayoutId id="2147483670" r:id="rId5"/>
    <p:sldLayoutId id="2147483673" r:id="rId6"/>
    <p:sldLayoutId id="214748367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6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10" Type="http://schemas.microsoft.com/office/2007/relationships/hdphoto" Target="../media/hdphoto3.wdp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Projet STM32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 FOCO &amp; Cie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1855250" y="2851085"/>
            <a:ext cx="5622425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Acquisition &amp; </a:t>
            </a:r>
            <a:b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</a:b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Classification HTS221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>
          <a:extLst>
            <a:ext uri="{FF2B5EF4-FFF2-40B4-BE49-F238E27FC236}">
              <a16:creationId xmlns:a16="http://schemas.microsoft.com/office/drawing/2014/main" id="{1160E15F-A665-BC6C-0014-D22336699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>
            <a:extLst>
              <a:ext uri="{FF2B5EF4-FFF2-40B4-BE49-F238E27FC236}">
                <a16:creationId xmlns:a16="http://schemas.microsoft.com/office/drawing/2014/main" id="{27297FD5-2256-0C09-9F9D-F1151258DFCF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9" name="Google Shape;179;p40">
            <a:extLst>
              <a:ext uri="{FF2B5EF4-FFF2-40B4-BE49-F238E27FC236}">
                <a16:creationId xmlns:a16="http://schemas.microsoft.com/office/drawing/2014/main" id="{B5C1424F-ED2A-9EA2-519A-131F6E682F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38500" y="2939740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 TECHNIQUE</a:t>
            </a:r>
            <a:endParaRPr dirty="0"/>
          </a:p>
        </p:txBody>
      </p:sp>
      <p:sp>
        <p:nvSpPr>
          <p:cNvPr id="181" name="Google Shape;181;p40">
            <a:extLst>
              <a:ext uri="{FF2B5EF4-FFF2-40B4-BE49-F238E27FC236}">
                <a16:creationId xmlns:a16="http://schemas.microsoft.com/office/drawing/2014/main" id="{F12C6D05-38A9-F961-9F6A-C2A1F5DB4D4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744260" y="2939740"/>
            <a:ext cx="2635579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PROBLEMATIQUE &amp; RESOLUTION</a:t>
            </a:r>
            <a:endParaRPr dirty="0"/>
          </a:p>
        </p:txBody>
      </p:sp>
      <p:sp>
        <p:nvSpPr>
          <p:cNvPr id="183" name="Google Shape;183;p40">
            <a:extLst>
              <a:ext uri="{FF2B5EF4-FFF2-40B4-BE49-F238E27FC236}">
                <a16:creationId xmlns:a16="http://schemas.microsoft.com/office/drawing/2014/main" id="{1DB50468-FD26-E1CD-32AE-03861B767588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914389" y="2939740"/>
            <a:ext cx="2335121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PRESENTATION DU PROJET</a:t>
            </a:r>
            <a:endParaRPr dirty="0"/>
          </a:p>
        </p:txBody>
      </p:sp>
      <p:sp>
        <p:nvSpPr>
          <p:cNvPr id="185" name="Google Shape;185;p40">
            <a:extLst>
              <a:ext uri="{FF2B5EF4-FFF2-40B4-BE49-F238E27FC236}">
                <a16:creationId xmlns:a16="http://schemas.microsoft.com/office/drawing/2014/main" id="{373575EB-172E-BA8E-3FA2-3CCDE30666D4}"/>
              </a:ext>
            </a:extLst>
          </p:cNvPr>
          <p:cNvSpPr txBox="1">
            <a:spLocks noGrp="1"/>
          </p:cNvSpPr>
          <p:nvPr>
            <p:ph type="title" idx="7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6" name="Google Shape;186;p40">
            <a:extLst>
              <a:ext uri="{FF2B5EF4-FFF2-40B4-BE49-F238E27FC236}">
                <a16:creationId xmlns:a16="http://schemas.microsoft.com/office/drawing/2014/main" id="{3A821BE4-C3D0-9232-BE99-3714B27886FA}"/>
              </a:ext>
            </a:extLst>
          </p:cNvPr>
          <p:cNvSpPr txBox="1">
            <a:spLocks noGrp="1"/>
          </p:cNvSpPr>
          <p:nvPr>
            <p:ph type="title" idx="8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87" name="Google Shape;187;p40">
            <a:extLst>
              <a:ext uri="{FF2B5EF4-FFF2-40B4-BE49-F238E27FC236}">
                <a16:creationId xmlns:a16="http://schemas.microsoft.com/office/drawing/2014/main" id="{977E8295-2396-EEAB-5EF5-3427765EAC66}"/>
              </a:ext>
            </a:extLst>
          </p:cNvPr>
          <p:cNvCxnSpPr/>
          <p:nvPr/>
        </p:nvCxnSpPr>
        <p:spPr>
          <a:xfrm>
            <a:off x="18833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>
            <a:extLst>
              <a:ext uri="{FF2B5EF4-FFF2-40B4-BE49-F238E27FC236}">
                <a16:creationId xmlns:a16="http://schemas.microsoft.com/office/drawing/2014/main" id="{08EDEE25-8170-BE35-080D-98C59506DB0D}"/>
              </a:ext>
            </a:extLst>
          </p:cNvPr>
          <p:cNvCxnSpPr/>
          <p:nvPr/>
        </p:nvCxnSpPr>
        <p:spPr>
          <a:xfrm>
            <a:off x="437340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>
            <a:extLst>
              <a:ext uri="{FF2B5EF4-FFF2-40B4-BE49-F238E27FC236}">
                <a16:creationId xmlns:a16="http://schemas.microsoft.com/office/drawing/2014/main" id="{C7A4FB2D-B3A9-CBCF-089D-D3E1C9CD3830}"/>
              </a:ext>
            </a:extLst>
          </p:cNvPr>
          <p:cNvCxnSpPr/>
          <p:nvPr/>
        </p:nvCxnSpPr>
        <p:spPr>
          <a:xfrm>
            <a:off x="68634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189117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>
          <a:extLst>
            <a:ext uri="{FF2B5EF4-FFF2-40B4-BE49-F238E27FC236}">
              <a16:creationId xmlns:a16="http://schemas.microsoft.com/office/drawing/2014/main" id="{D2821006-8D65-29B4-AA67-D99AE1BCD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>
            <a:extLst>
              <a:ext uri="{FF2B5EF4-FFF2-40B4-BE49-F238E27FC236}">
                <a16:creationId xmlns:a16="http://schemas.microsoft.com/office/drawing/2014/main" id="{B916829E-1498-C659-5EB8-5A9FB56386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</a:t>
            </a:r>
            <a:r>
              <a:rPr lang="en" dirty="0"/>
              <a:t>résentation de l’application</a:t>
            </a:r>
            <a:endParaRPr dirty="0"/>
          </a:p>
        </p:txBody>
      </p:sp>
      <p:sp>
        <p:nvSpPr>
          <p:cNvPr id="1994" name="Google Shape;1994;p57">
            <a:extLst>
              <a:ext uri="{FF2B5EF4-FFF2-40B4-BE49-F238E27FC236}">
                <a16:creationId xmlns:a16="http://schemas.microsoft.com/office/drawing/2014/main" id="{1069198A-A9A9-24C6-CE96-4F53152BA7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6952" y="1570422"/>
            <a:ext cx="8781263" cy="666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fr-FR" dirty="0"/>
              <a:t>Développement d’une application embarquée sur carte </a:t>
            </a:r>
            <a:r>
              <a:rPr lang="fr-FR" b="1" dirty="0"/>
              <a:t>NUCLEO-L152RE</a:t>
            </a:r>
            <a:r>
              <a:rPr lang="fr-FR" dirty="0"/>
              <a:t>, utilisant un capteur d’humidité </a:t>
            </a:r>
            <a:r>
              <a:rPr lang="fr-FR" b="1" dirty="0"/>
              <a:t>HTS221</a:t>
            </a:r>
            <a:r>
              <a:rPr lang="fr-FR" dirty="0"/>
              <a:t> et une intelligence artificielle embarquée via </a:t>
            </a:r>
            <a:r>
              <a:rPr lang="fr-FR" b="1" dirty="0" err="1"/>
              <a:t>NanoEdge</a:t>
            </a:r>
            <a:r>
              <a:rPr lang="fr-FR" b="1" dirty="0"/>
              <a:t> AI Studio</a:t>
            </a:r>
            <a:r>
              <a:rPr lang="fr-FR" dirty="0"/>
              <a:t>.</a:t>
            </a:r>
            <a:endParaRPr dirty="0"/>
          </a:p>
        </p:txBody>
      </p:sp>
      <p:sp>
        <p:nvSpPr>
          <p:cNvPr id="1995" name="Google Shape;1995;p57">
            <a:extLst>
              <a:ext uri="{FF2B5EF4-FFF2-40B4-BE49-F238E27FC236}">
                <a16:creationId xmlns:a16="http://schemas.microsoft.com/office/drawing/2014/main" id="{B557F3BF-8960-F3A7-AC78-8141791ED89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75570" y="2713653"/>
            <a:ext cx="9068430" cy="179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b="1" dirty="0"/>
              <a:t>Acquisition des données</a:t>
            </a:r>
            <a:r>
              <a:rPr lang="fr-FR" dirty="0"/>
              <a:t> capteur via I2C</a:t>
            </a:r>
            <a:endParaRPr dirty="0"/>
          </a:p>
          <a:p>
            <a:pPr>
              <a:spcAft>
                <a:spcPts val="600"/>
              </a:spcAft>
            </a:pPr>
            <a:r>
              <a:rPr lang="fr-FR" b="1" dirty="0"/>
              <a:t>Classification automatique </a:t>
            </a:r>
            <a:r>
              <a:rPr lang="fr-FR" dirty="0"/>
              <a:t>en 3 catégories : DRY/ AMBIANT / HUMID</a:t>
            </a:r>
          </a:p>
          <a:p>
            <a:pPr>
              <a:spcAft>
                <a:spcPts val="600"/>
              </a:spcAft>
            </a:pPr>
            <a:r>
              <a:rPr lang="fr-FR" b="1" dirty="0"/>
              <a:t>Affichage</a:t>
            </a:r>
            <a:r>
              <a:rPr lang="fr-FR" dirty="0"/>
              <a:t> sur 2 interfaces :</a:t>
            </a:r>
          </a:p>
          <a:p>
            <a:pPr marL="731838" indent="-285750">
              <a:spcAft>
                <a:spcPts val="600"/>
              </a:spcAft>
              <a:buSzPct val="123000"/>
              <a:buFont typeface="Wingdings" panose="05000000000000000000" pitchFamily="2" charset="2"/>
              <a:buChar char="Ø"/>
            </a:pPr>
            <a:r>
              <a:rPr lang="fr-FR" b="1" dirty="0"/>
              <a:t>UART</a:t>
            </a:r>
            <a:r>
              <a:rPr lang="fr-FR" dirty="0"/>
              <a:t> (</a:t>
            </a:r>
            <a:r>
              <a:rPr lang="fr-FR" dirty="0" err="1"/>
              <a:t>TeraTerm</a:t>
            </a:r>
            <a:r>
              <a:rPr lang="fr-FR" dirty="0"/>
              <a:t>) : humidité (%) + classe textuelle</a:t>
            </a:r>
          </a:p>
          <a:p>
            <a:pPr marL="731838" indent="-285750">
              <a:spcAft>
                <a:spcPts val="600"/>
              </a:spcAft>
              <a:buSzPct val="123000"/>
              <a:buFont typeface="Wingdings" panose="05000000000000000000" pitchFamily="2" charset="2"/>
              <a:buChar char="Ø"/>
            </a:pPr>
            <a:r>
              <a:rPr lang="fr-FR" b="1" dirty="0"/>
              <a:t>Écran SPI</a:t>
            </a:r>
            <a:r>
              <a:rPr lang="fr-FR" dirty="0"/>
              <a:t> (MAX7219) : affichage synthétique de la classe (SEC / AMB / HUM)</a:t>
            </a:r>
          </a:p>
          <a:p>
            <a:pPr marL="731838" indent="-285750">
              <a:spcAft>
                <a:spcPts val="600"/>
              </a:spcAft>
              <a:buSzPct val="123000"/>
              <a:buFont typeface="Wingdings" panose="05000000000000000000" pitchFamily="2" charset="2"/>
              <a:buChar char="Ø"/>
            </a:pPr>
            <a:r>
              <a:rPr lang="fr-FR" dirty="0"/>
              <a:t>Déverrouillage via une </a:t>
            </a:r>
            <a:r>
              <a:rPr lang="fr-FR" b="1" dirty="0"/>
              <a:t>séquence de boutons</a:t>
            </a:r>
          </a:p>
          <a:p>
            <a:pPr marL="731838" indent="-285750">
              <a:spcAft>
                <a:spcPts val="600"/>
              </a:spcAft>
              <a:buSzPct val="123000"/>
              <a:buFont typeface="Wingdings" panose="05000000000000000000" pitchFamily="2" charset="2"/>
              <a:buChar char="Ø"/>
            </a:pPr>
            <a:r>
              <a:rPr lang="fr-FR" dirty="0"/>
              <a:t>Prise en compte de la tension du potentiomètre RV2 : </a:t>
            </a:r>
            <a:r>
              <a:rPr lang="fr-FR" b="1" dirty="0"/>
              <a:t>Déclenchement du buzzer </a:t>
            </a:r>
            <a:r>
              <a:rPr lang="fr-FR" dirty="0"/>
              <a:t>selon un couple [classe détectée + seuil de tension].</a:t>
            </a:r>
            <a:endParaRPr dirty="0"/>
          </a:p>
        </p:txBody>
      </p:sp>
      <p:sp>
        <p:nvSpPr>
          <p:cNvPr id="1996" name="Google Shape;1996;p57">
            <a:extLst>
              <a:ext uri="{FF2B5EF4-FFF2-40B4-BE49-F238E27FC236}">
                <a16:creationId xmlns:a16="http://schemas.microsoft.com/office/drawing/2014/main" id="{2A6EADB4-60A5-0498-74C9-CD73B332B7EB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656178" y="1147738"/>
            <a:ext cx="2604075" cy="4773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Objectif du projet</a:t>
            </a:r>
            <a:endParaRPr dirty="0"/>
          </a:p>
        </p:txBody>
      </p:sp>
      <p:sp>
        <p:nvSpPr>
          <p:cNvPr id="1997" name="Google Shape;1997;p57">
            <a:extLst>
              <a:ext uri="{FF2B5EF4-FFF2-40B4-BE49-F238E27FC236}">
                <a16:creationId xmlns:a16="http://schemas.microsoft.com/office/drawing/2014/main" id="{9A0B8276-3A92-71B2-1B08-119B9B10151F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656178" y="2196446"/>
            <a:ext cx="5895085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Fonctionnalitées</a:t>
            </a:r>
            <a:endParaRPr dirty="0"/>
          </a:p>
        </p:txBody>
      </p:sp>
      <p:cxnSp>
        <p:nvCxnSpPr>
          <p:cNvPr id="1998" name="Google Shape;1998;p57">
            <a:extLst>
              <a:ext uri="{FF2B5EF4-FFF2-40B4-BE49-F238E27FC236}">
                <a16:creationId xmlns:a16="http://schemas.microsoft.com/office/drawing/2014/main" id="{FAAE4211-3EB1-97A6-7541-15FC2FE35C09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818476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12">
          <a:extLst>
            <a:ext uri="{FF2B5EF4-FFF2-40B4-BE49-F238E27FC236}">
              <a16:creationId xmlns:a16="http://schemas.microsoft.com/office/drawing/2014/main" id="{7F31E133-FE97-2241-0D4B-835E4FFD1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BB5C67B-00DF-FA0E-CC12-C17F6AE13B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882" b="95221" l="9275" r="90000">
                        <a14:foregroundMark x1="41244" y1="7721" x2="49637" y2="8180"/>
                        <a14:foregroundMark x1="60155" y1="6066" x2="59016" y2="8088"/>
                        <a14:foregroundMark x1="71451" y1="41176" x2="85078" y2="43382"/>
                        <a14:foregroundMark x1="85078" y1="43382" x2="85440" y2="43750"/>
                        <a14:foregroundMark x1="55803" y1="89154" x2="75544" y2="95221"/>
                        <a14:foregroundMark x1="75544" y1="95221" x2="79896" y2="89982"/>
                        <a14:foregroundMark x1="79896" y1="89982" x2="79896" y2="89982"/>
                        <a14:foregroundMark x1="9275" y1="74173" x2="9689" y2="72610"/>
                      </a14:backgroundRemoval>
                    </a14:imgEffect>
                  </a14:imgLayer>
                </a14:imgProps>
              </a:ext>
            </a:extLst>
          </a:blip>
          <a:srcRect l="7374" t="2739" r="12945"/>
          <a:stretch>
            <a:fillRect/>
          </a:stretch>
        </p:blipFill>
        <p:spPr>
          <a:xfrm>
            <a:off x="4687928" y="2318567"/>
            <a:ext cx="4033677" cy="2775666"/>
          </a:xfrm>
          <a:prstGeom prst="rect">
            <a:avLst/>
          </a:prstGeom>
        </p:spPr>
      </p:pic>
      <p:sp>
        <p:nvSpPr>
          <p:cNvPr id="2113" name="Google Shape;2113;p64">
            <a:extLst>
              <a:ext uri="{FF2B5EF4-FFF2-40B4-BE49-F238E27FC236}">
                <a16:creationId xmlns:a16="http://schemas.microsoft.com/office/drawing/2014/main" id="{43EED99E-1E8A-8265-7B46-F95331FFEA0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544373" y="186151"/>
            <a:ext cx="1252131" cy="3290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/>
              <a:t>Capteur HTS221</a:t>
            </a:r>
            <a:endParaRPr sz="900" b="1" dirty="0"/>
          </a:p>
        </p:txBody>
      </p:sp>
      <p:sp>
        <p:nvSpPr>
          <p:cNvPr id="2114" name="Google Shape;2114;p64">
            <a:extLst>
              <a:ext uri="{FF2B5EF4-FFF2-40B4-BE49-F238E27FC236}">
                <a16:creationId xmlns:a16="http://schemas.microsoft.com/office/drawing/2014/main" id="{5C41CDEB-090E-D030-2131-67FBCFDFC2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 technique </a:t>
            </a:r>
            <a:endParaRPr dirty="0"/>
          </a:p>
        </p:txBody>
      </p:sp>
      <p:cxnSp>
        <p:nvCxnSpPr>
          <p:cNvPr id="2115" name="Google Shape;2115;p64">
            <a:extLst>
              <a:ext uri="{FF2B5EF4-FFF2-40B4-BE49-F238E27FC236}">
                <a16:creationId xmlns:a16="http://schemas.microsoft.com/office/drawing/2014/main" id="{C03388C9-6AAC-4B4E-3E88-F7B87F65E535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117" name="Google Shape;2117;p64">
            <a:extLst>
              <a:ext uri="{FF2B5EF4-FFF2-40B4-BE49-F238E27FC236}">
                <a16:creationId xmlns:a16="http://schemas.microsoft.com/office/drawing/2014/main" id="{0EFA7921-C789-DD2B-476E-6DED1AE48B58}"/>
              </a:ext>
            </a:extLst>
          </p:cNvPr>
          <p:cNvGrpSpPr/>
          <p:nvPr/>
        </p:nvGrpSpPr>
        <p:grpSpPr>
          <a:xfrm>
            <a:off x="232189" y="3291840"/>
            <a:ext cx="2312568" cy="1851660"/>
            <a:chOff x="238125" y="1973675"/>
            <a:chExt cx="2558775" cy="1951825"/>
          </a:xfrm>
        </p:grpSpPr>
        <p:sp>
          <p:nvSpPr>
            <p:cNvPr id="2118" name="Google Shape;2118;p64">
              <a:extLst>
                <a:ext uri="{FF2B5EF4-FFF2-40B4-BE49-F238E27FC236}">
                  <a16:creationId xmlns:a16="http://schemas.microsoft.com/office/drawing/2014/main" id="{0DB13A97-A08D-77D3-7626-F00D5AE390AB}"/>
                </a:ext>
              </a:extLst>
            </p:cNvPr>
            <p:cNvSpPr/>
            <p:nvPr/>
          </p:nvSpPr>
          <p:spPr>
            <a:xfrm>
              <a:off x="325550" y="2055000"/>
              <a:ext cx="2386075" cy="1459975"/>
            </a:xfrm>
            <a:custGeom>
              <a:avLst/>
              <a:gdLst/>
              <a:ahLst/>
              <a:cxnLst/>
              <a:rect l="l" t="t" r="r" b="b"/>
              <a:pathLst>
                <a:path w="95443" h="58399" extrusionOk="0">
                  <a:moveTo>
                    <a:pt x="94925" y="516"/>
                  </a:moveTo>
                  <a:lnTo>
                    <a:pt x="94925" y="57881"/>
                  </a:lnTo>
                  <a:lnTo>
                    <a:pt x="518" y="57881"/>
                  </a:lnTo>
                  <a:lnTo>
                    <a:pt x="518" y="516"/>
                  </a:lnTo>
                  <a:close/>
                  <a:moveTo>
                    <a:pt x="260" y="0"/>
                  </a:moveTo>
                  <a:cubicBezTo>
                    <a:pt x="118" y="0"/>
                    <a:pt x="1" y="115"/>
                    <a:pt x="1" y="259"/>
                  </a:cubicBezTo>
                  <a:lnTo>
                    <a:pt x="1" y="58140"/>
                  </a:lnTo>
                  <a:cubicBezTo>
                    <a:pt x="1" y="58282"/>
                    <a:pt x="118" y="58399"/>
                    <a:pt x="260" y="58399"/>
                  </a:cubicBezTo>
                  <a:lnTo>
                    <a:pt x="95184" y="58399"/>
                  </a:lnTo>
                  <a:cubicBezTo>
                    <a:pt x="95326" y="58399"/>
                    <a:pt x="95441" y="58282"/>
                    <a:pt x="95441" y="58140"/>
                  </a:cubicBezTo>
                  <a:lnTo>
                    <a:pt x="95441" y="259"/>
                  </a:lnTo>
                  <a:cubicBezTo>
                    <a:pt x="95442" y="115"/>
                    <a:pt x="95326" y="0"/>
                    <a:pt x="95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4">
              <a:extLst>
                <a:ext uri="{FF2B5EF4-FFF2-40B4-BE49-F238E27FC236}">
                  <a16:creationId xmlns:a16="http://schemas.microsoft.com/office/drawing/2014/main" id="{163EA858-9366-32D9-32AE-50F572ADDC3F}"/>
                </a:ext>
              </a:extLst>
            </p:cNvPr>
            <p:cNvSpPr/>
            <p:nvPr/>
          </p:nvSpPr>
          <p:spPr>
            <a:xfrm>
              <a:off x="1075325" y="3589700"/>
              <a:ext cx="884075" cy="335800"/>
            </a:xfrm>
            <a:custGeom>
              <a:avLst/>
              <a:gdLst/>
              <a:ahLst/>
              <a:cxnLst/>
              <a:rect l="l" t="t" r="r" b="b"/>
              <a:pathLst>
                <a:path w="35363" h="13432" extrusionOk="0">
                  <a:moveTo>
                    <a:pt x="28176" y="0"/>
                  </a:moveTo>
                  <a:cubicBezTo>
                    <a:pt x="28078" y="0"/>
                    <a:pt x="27996" y="34"/>
                    <a:pt x="27932" y="102"/>
                  </a:cubicBezTo>
                  <a:cubicBezTo>
                    <a:pt x="27790" y="253"/>
                    <a:pt x="27790" y="509"/>
                    <a:pt x="27932" y="1118"/>
                  </a:cubicBezTo>
                  <a:cubicBezTo>
                    <a:pt x="27985" y="1344"/>
                    <a:pt x="28047" y="1651"/>
                    <a:pt x="28119" y="2009"/>
                  </a:cubicBezTo>
                  <a:cubicBezTo>
                    <a:pt x="28420" y="3516"/>
                    <a:pt x="28876" y="5791"/>
                    <a:pt x="29651" y="7179"/>
                  </a:cubicBezTo>
                  <a:cubicBezTo>
                    <a:pt x="30394" y="8514"/>
                    <a:pt x="31835" y="9775"/>
                    <a:pt x="32886" y="10698"/>
                  </a:cubicBezTo>
                  <a:cubicBezTo>
                    <a:pt x="33194" y="10968"/>
                    <a:pt x="33463" y="11203"/>
                    <a:pt x="33660" y="11396"/>
                  </a:cubicBezTo>
                  <a:cubicBezTo>
                    <a:pt x="34197" y="11917"/>
                    <a:pt x="34530" y="12027"/>
                    <a:pt x="34711" y="12085"/>
                  </a:cubicBezTo>
                  <a:cubicBezTo>
                    <a:pt x="34724" y="12089"/>
                    <a:pt x="34738" y="12094"/>
                    <a:pt x="34750" y="12098"/>
                  </a:cubicBezTo>
                  <a:cubicBezTo>
                    <a:pt x="34781" y="12255"/>
                    <a:pt x="34798" y="12433"/>
                    <a:pt x="34708" y="12569"/>
                  </a:cubicBezTo>
                  <a:cubicBezTo>
                    <a:pt x="34621" y="12698"/>
                    <a:pt x="34443" y="12789"/>
                    <a:pt x="34176" y="12841"/>
                  </a:cubicBezTo>
                  <a:cubicBezTo>
                    <a:pt x="33894" y="12897"/>
                    <a:pt x="33576" y="12915"/>
                    <a:pt x="33188" y="12915"/>
                  </a:cubicBezTo>
                  <a:cubicBezTo>
                    <a:pt x="32866" y="12915"/>
                    <a:pt x="32496" y="12902"/>
                    <a:pt x="32057" y="12888"/>
                  </a:cubicBezTo>
                  <a:cubicBezTo>
                    <a:pt x="31412" y="12865"/>
                    <a:pt x="30607" y="12837"/>
                    <a:pt x="29586" y="12837"/>
                  </a:cubicBezTo>
                  <a:lnTo>
                    <a:pt x="8800" y="12837"/>
                  </a:lnTo>
                  <a:cubicBezTo>
                    <a:pt x="7800" y="12837"/>
                    <a:pt x="6833" y="12841"/>
                    <a:pt x="5939" y="12847"/>
                  </a:cubicBezTo>
                  <a:cubicBezTo>
                    <a:pt x="5199" y="12851"/>
                    <a:pt x="4507" y="12855"/>
                    <a:pt x="3887" y="12855"/>
                  </a:cubicBezTo>
                  <a:cubicBezTo>
                    <a:pt x="3179" y="12855"/>
                    <a:pt x="2567" y="12850"/>
                    <a:pt x="2090" y="12837"/>
                  </a:cubicBezTo>
                  <a:lnTo>
                    <a:pt x="1783" y="12828"/>
                  </a:lnTo>
                  <a:cubicBezTo>
                    <a:pt x="706" y="12798"/>
                    <a:pt x="700" y="12793"/>
                    <a:pt x="570" y="12668"/>
                  </a:cubicBezTo>
                  <a:cubicBezTo>
                    <a:pt x="526" y="12627"/>
                    <a:pt x="520" y="12598"/>
                    <a:pt x="520" y="12571"/>
                  </a:cubicBezTo>
                  <a:cubicBezTo>
                    <a:pt x="520" y="12511"/>
                    <a:pt x="556" y="12333"/>
                    <a:pt x="912" y="11971"/>
                  </a:cubicBezTo>
                  <a:cubicBezTo>
                    <a:pt x="1108" y="11772"/>
                    <a:pt x="1452" y="11550"/>
                    <a:pt x="1848" y="11293"/>
                  </a:cubicBezTo>
                  <a:cubicBezTo>
                    <a:pt x="2410" y="10928"/>
                    <a:pt x="3111" y="10473"/>
                    <a:pt x="3670" y="9890"/>
                  </a:cubicBezTo>
                  <a:lnTo>
                    <a:pt x="4006" y="9544"/>
                  </a:lnTo>
                  <a:cubicBezTo>
                    <a:pt x="4870" y="8657"/>
                    <a:pt x="5947" y="7555"/>
                    <a:pt x="6528" y="6084"/>
                  </a:cubicBezTo>
                  <a:cubicBezTo>
                    <a:pt x="7009" y="4866"/>
                    <a:pt x="7250" y="2705"/>
                    <a:pt x="7410" y="1274"/>
                  </a:cubicBezTo>
                  <a:cubicBezTo>
                    <a:pt x="7465" y="775"/>
                    <a:pt x="7515" y="343"/>
                    <a:pt x="7558" y="87"/>
                  </a:cubicBezTo>
                  <a:lnTo>
                    <a:pt x="7048" y="0"/>
                  </a:lnTo>
                  <a:cubicBezTo>
                    <a:pt x="7002" y="269"/>
                    <a:pt x="6956" y="688"/>
                    <a:pt x="6896" y="1217"/>
                  </a:cubicBezTo>
                  <a:cubicBezTo>
                    <a:pt x="6739" y="2621"/>
                    <a:pt x="6503" y="4741"/>
                    <a:pt x="6047" y="5895"/>
                  </a:cubicBezTo>
                  <a:cubicBezTo>
                    <a:pt x="5506" y="7268"/>
                    <a:pt x="4512" y="8286"/>
                    <a:pt x="3637" y="9183"/>
                  </a:cubicBezTo>
                  <a:lnTo>
                    <a:pt x="3298" y="9533"/>
                  </a:lnTo>
                  <a:cubicBezTo>
                    <a:pt x="2779" y="10073"/>
                    <a:pt x="2136" y="10490"/>
                    <a:pt x="1568" y="10859"/>
                  </a:cubicBezTo>
                  <a:cubicBezTo>
                    <a:pt x="1145" y="11133"/>
                    <a:pt x="780" y="11369"/>
                    <a:pt x="546" y="11608"/>
                  </a:cubicBezTo>
                  <a:cubicBezTo>
                    <a:pt x="172" y="11988"/>
                    <a:pt x="0" y="12296"/>
                    <a:pt x="5" y="12578"/>
                  </a:cubicBezTo>
                  <a:cubicBezTo>
                    <a:pt x="6" y="12752"/>
                    <a:pt x="78" y="12911"/>
                    <a:pt x="211" y="13040"/>
                  </a:cubicBezTo>
                  <a:cubicBezTo>
                    <a:pt x="492" y="13309"/>
                    <a:pt x="611" y="13312"/>
                    <a:pt x="1770" y="13345"/>
                  </a:cubicBezTo>
                  <a:lnTo>
                    <a:pt x="2075" y="13354"/>
                  </a:lnTo>
                  <a:cubicBezTo>
                    <a:pt x="2547" y="13367"/>
                    <a:pt x="3149" y="13372"/>
                    <a:pt x="3843" y="13372"/>
                  </a:cubicBezTo>
                  <a:cubicBezTo>
                    <a:pt x="4476" y="13372"/>
                    <a:pt x="5185" y="13368"/>
                    <a:pt x="5944" y="13364"/>
                  </a:cubicBezTo>
                  <a:cubicBezTo>
                    <a:pt x="6836" y="13358"/>
                    <a:pt x="7802" y="13354"/>
                    <a:pt x="8802" y="13354"/>
                  </a:cubicBezTo>
                  <a:lnTo>
                    <a:pt x="29586" y="13354"/>
                  </a:lnTo>
                  <a:cubicBezTo>
                    <a:pt x="30598" y="13354"/>
                    <a:pt x="31397" y="13381"/>
                    <a:pt x="32040" y="13403"/>
                  </a:cubicBezTo>
                  <a:cubicBezTo>
                    <a:pt x="32484" y="13420"/>
                    <a:pt x="32860" y="13432"/>
                    <a:pt x="33192" y="13432"/>
                  </a:cubicBezTo>
                  <a:cubicBezTo>
                    <a:pt x="33609" y="13432"/>
                    <a:pt x="33956" y="13412"/>
                    <a:pt x="34274" y="13348"/>
                  </a:cubicBezTo>
                  <a:cubicBezTo>
                    <a:pt x="34682" y="13269"/>
                    <a:pt x="34972" y="13103"/>
                    <a:pt x="35137" y="12856"/>
                  </a:cubicBezTo>
                  <a:cubicBezTo>
                    <a:pt x="35363" y="12517"/>
                    <a:pt x="35282" y="12127"/>
                    <a:pt x="35252" y="11980"/>
                  </a:cubicBezTo>
                  <a:cubicBezTo>
                    <a:pt x="35195" y="11701"/>
                    <a:pt x="35007" y="11639"/>
                    <a:pt x="34871" y="11593"/>
                  </a:cubicBezTo>
                  <a:cubicBezTo>
                    <a:pt x="34721" y="11545"/>
                    <a:pt x="34470" y="11463"/>
                    <a:pt x="34019" y="11025"/>
                  </a:cubicBezTo>
                  <a:cubicBezTo>
                    <a:pt x="33815" y="10828"/>
                    <a:pt x="33540" y="10585"/>
                    <a:pt x="33225" y="10309"/>
                  </a:cubicBezTo>
                  <a:cubicBezTo>
                    <a:pt x="32202" y="9412"/>
                    <a:pt x="30800" y="8183"/>
                    <a:pt x="30101" y="6928"/>
                  </a:cubicBezTo>
                  <a:cubicBezTo>
                    <a:pt x="29367" y="5611"/>
                    <a:pt x="28902" y="3294"/>
                    <a:pt x="28625" y="1909"/>
                  </a:cubicBezTo>
                  <a:cubicBezTo>
                    <a:pt x="28552" y="1542"/>
                    <a:pt x="28489" y="1231"/>
                    <a:pt x="28435" y="1000"/>
                  </a:cubicBezTo>
                  <a:cubicBezTo>
                    <a:pt x="28376" y="749"/>
                    <a:pt x="28353" y="598"/>
                    <a:pt x="28346" y="510"/>
                  </a:cubicBezTo>
                  <a:cubicBezTo>
                    <a:pt x="28373" y="500"/>
                    <a:pt x="28400" y="486"/>
                    <a:pt x="28422" y="468"/>
                  </a:cubicBezTo>
                  <a:lnTo>
                    <a:pt x="28537" y="268"/>
                  </a:lnTo>
                  <a:lnTo>
                    <a:pt x="28247" y="234"/>
                  </a:lnTo>
                  <a:lnTo>
                    <a:pt x="28111" y="56"/>
                  </a:lnTo>
                  <a:cubicBezTo>
                    <a:pt x="28153" y="24"/>
                    <a:pt x="28202" y="8"/>
                    <a:pt x="28254" y="8"/>
                  </a:cubicBezTo>
                  <a:cubicBezTo>
                    <a:pt x="28256" y="8"/>
                    <a:pt x="28258" y="8"/>
                    <a:pt x="28261" y="8"/>
                  </a:cubicBezTo>
                  <a:cubicBezTo>
                    <a:pt x="28231" y="3"/>
                    <a:pt x="28203" y="0"/>
                    <a:pt x="28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4">
              <a:extLst>
                <a:ext uri="{FF2B5EF4-FFF2-40B4-BE49-F238E27FC236}">
                  <a16:creationId xmlns:a16="http://schemas.microsoft.com/office/drawing/2014/main" id="{EE0C8BCC-7FD2-4F61-275F-C72D9F72C85F}"/>
                </a:ext>
              </a:extLst>
            </p:cNvPr>
            <p:cNvSpPr/>
            <p:nvPr/>
          </p:nvSpPr>
          <p:spPr>
            <a:xfrm>
              <a:off x="238125" y="1973675"/>
              <a:ext cx="2558775" cy="1623600"/>
            </a:xfrm>
            <a:custGeom>
              <a:avLst/>
              <a:gdLst/>
              <a:ahLst/>
              <a:cxnLst/>
              <a:rect l="l" t="t" r="r" b="b"/>
              <a:pathLst>
                <a:path w="102351" h="64944" extrusionOk="0">
                  <a:moveTo>
                    <a:pt x="99608" y="516"/>
                  </a:moveTo>
                  <a:cubicBezTo>
                    <a:pt x="100838" y="516"/>
                    <a:pt x="101835" y="1513"/>
                    <a:pt x="101835" y="2744"/>
                  </a:cubicBezTo>
                  <a:lnTo>
                    <a:pt x="101835" y="62200"/>
                  </a:lnTo>
                  <a:cubicBezTo>
                    <a:pt x="101833" y="63429"/>
                    <a:pt x="100836" y="64425"/>
                    <a:pt x="99608" y="64426"/>
                  </a:cubicBezTo>
                  <a:lnTo>
                    <a:pt x="2743" y="64426"/>
                  </a:lnTo>
                  <a:cubicBezTo>
                    <a:pt x="1514" y="64425"/>
                    <a:pt x="519" y="63429"/>
                    <a:pt x="517" y="62200"/>
                  </a:cubicBezTo>
                  <a:lnTo>
                    <a:pt x="517" y="2744"/>
                  </a:lnTo>
                  <a:cubicBezTo>
                    <a:pt x="519" y="1515"/>
                    <a:pt x="1514" y="518"/>
                    <a:pt x="2743" y="516"/>
                  </a:cubicBezTo>
                  <a:close/>
                  <a:moveTo>
                    <a:pt x="2743" y="1"/>
                  </a:moveTo>
                  <a:cubicBezTo>
                    <a:pt x="1230" y="1"/>
                    <a:pt x="0" y="1229"/>
                    <a:pt x="0" y="2744"/>
                  </a:cubicBezTo>
                  <a:lnTo>
                    <a:pt x="0" y="62200"/>
                  </a:lnTo>
                  <a:cubicBezTo>
                    <a:pt x="0" y="63713"/>
                    <a:pt x="1230" y="64943"/>
                    <a:pt x="2743" y="64943"/>
                  </a:cubicBezTo>
                  <a:lnTo>
                    <a:pt x="99608" y="64943"/>
                  </a:lnTo>
                  <a:cubicBezTo>
                    <a:pt x="101120" y="64943"/>
                    <a:pt x="102351" y="63713"/>
                    <a:pt x="102351" y="62200"/>
                  </a:cubicBezTo>
                  <a:lnTo>
                    <a:pt x="102351" y="2744"/>
                  </a:lnTo>
                  <a:cubicBezTo>
                    <a:pt x="102351" y="1228"/>
                    <a:pt x="101123" y="1"/>
                    <a:pt x="99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4">
              <a:extLst>
                <a:ext uri="{FF2B5EF4-FFF2-40B4-BE49-F238E27FC236}">
                  <a16:creationId xmlns:a16="http://schemas.microsoft.com/office/drawing/2014/main" id="{C4B1813E-5E14-81AE-E6E8-217F79D74C52}"/>
                </a:ext>
              </a:extLst>
            </p:cNvPr>
            <p:cNvSpPr/>
            <p:nvPr/>
          </p:nvSpPr>
          <p:spPr>
            <a:xfrm>
              <a:off x="255425" y="1991200"/>
              <a:ext cx="2524175" cy="1588500"/>
            </a:xfrm>
            <a:custGeom>
              <a:avLst/>
              <a:gdLst/>
              <a:ahLst/>
              <a:cxnLst/>
              <a:rect l="l" t="t" r="r" b="b"/>
              <a:pathLst>
                <a:path w="100967" h="63540" extrusionOk="0">
                  <a:moveTo>
                    <a:pt x="98640" y="518"/>
                  </a:moveTo>
                  <a:cubicBezTo>
                    <a:pt x="99639" y="518"/>
                    <a:pt x="100449" y="1328"/>
                    <a:pt x="100449" y="2328"/>
                  </a:cubicBezTo>
                  <a:lnTo>
                    <a:pt x="100449" y="61214"/>
                  </a:lnTo>
                  <a:cubicBezTo>
                    <a:pt x="100448" y="62212"/>
                    <a:pt x="99639" y="63022"/>
                    <a:pt x="98640" y="63024"/>
                  </a:cubicBezTo>
                  <a:lnTo>
                    <a:pt x="2328" y="63024"/>
                  </a:lnTo>
                  <a:cubicBezTo>
                    <a:pt x="1328" y="63022"/>
                    <a:pt x="519" y="62212"/>
                    <a:pt x="517" y="61214"/>
                  </a:cubicBezTo>
                  <a:lnTo>
                    <a:pt x="517" y="2328"/>
                  </a:lnTo>
                  <a:cubicBezTo>
                    <a:pt x="519" y="1328"/>
                    <a:pt x="1328" y="519"/>
                    <a:pt x="2328" y="518"/>
                  </a:cubicBezTo>
                  <a:close/>
                  <a:moveTo>
                    <a:pt x="2328" y="1"/>
                  </a:moveTo>
                  <a:cubicBezTo>
                    <a:pt x="1042" y="2"/>
                    <a:pt x="2" y="1043"/>
                    <a:pt x="0" y="2328"/>
                  </a:cubicBezTo>
                  <a:lnTo>
                    <a:pt x="0" y="61214"/>
                  </a:lnTo>
                  <a:cubicBezTo>
                    <a:pt x="2" y="62498"/>
                    <a:pt x="1042" y="63538"/>
                    <a:pt x="2328" y="63540"/>
                  </a:cubicBezTo>
                  <a:lnTo>
                    <a:pt x="98640" y="63540"/>
                  </a:lnTo>
                  <a:cubicBezTo>
                    <a:pt x="99925" y="63538"/>
                    <a:pt x="100965" y="62498"/>
                    <a:pt x="100967" y="61214"/>
                  </a:cubicBezTo>
                  <a:lnTo>
                    <a:pt x="100967" y="2328"/>
                  </a:lnTo>
                  <a:cubicBezTo>
                    <a:pt x="100967" y="1043"/>
                    <a:pt x="99925" y="1"/>
                    <a:pt x="986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4">
              <a:extLst>
                <a:ext uri="{FF2B5EF4-FFF2-40B4-BE49-F238E27FC236}">
                  <a16:creationId xmlns:a16="http://schemas.microsoft.com/office/drawing/2014/main" id="{532856E3-2B39-4646-64D4-2BE3FA4946C0}"/>
                </a:ext>
              </a:extLst>
            </p:cNvPr>
            <p:cNvSpPr/>
            <p:nvPr/>
          </p:nvSpPr>
          <p:spPr>
            <a:xfrm>
              <a:off x="1091150" y="3888075"/>
              <a:ext cx="856825" cy="25"/>
            </a:xfrm>
            <a:custGeom>
              <a:avLst/>
              <a:gdLst/>
              <a:ahLst/>
              <a:cxnLst/>
              <a:rect l="l" t="t" r="r" b="b"/>
              <a:pathLst>
                <a:path w="34273" h="1" extrusionOk="0">
                  <a:moveTo>
                    <a:pt x="1" y="0"/>
                  </a:moveTo>
                  <a:lnTo>
                    <a:pt x="342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4">
              <a:extLst>
                <a:ext uri="{FF2B5EF4-FFF2-40B4-BE49-F238E27FC236}">
                  <a16:creationId xmlns:a16="http://schemas.microsoft.com/office/drawing/2014/main" id="{F88E7124-9E07-EAC3-8AA5-402535978371}"/>
                </a:ext>
              </a:extLst>
            </p:cNvPr>
            <p:cNvSpPr/>
            <p:nvPr/>
          </p:nvSpPr>
          <p:spPr>
            <a:xfrm>
              <a:off x="1091125" y="3881600"/>
              <a:ext cx="856850" cy="12925"/>
            </a:xfrm>
            <a:custGeom>
              <a:avLst/>
              <a:gdLst/>
              <a:ahLst/>
              <a:cxnLst/>
              <a:rect l="l" t="t" r="r" b="b"/>
              <a:pathLst>
                <a:path w="34274" h="517" extrusionOk="0">
                  <a:moveTo>
                    <a:pt x="0" y="1"/>
                  </a:moveTo>
                  <a:lnTo>
                    <a:pt x="0" y="516"/>
                  </a:lnTo>
                  <a:lnTo>
                    <a:pt x="34273" y="516"/>
                  </a:lnTo>
                  <a:lnTo>
                    <a:pt x="34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789F4500-1A8F-011C-AE74-671A1B85700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8304" t="9451" r="-1902" b="-2498"/>
          <a:stretch>
            <a:fillRect/>
          </a:stretch>
        </p:blipFill>
        <p:spPr>
          <a:xfrm>
            <a:off x="345181" y="3387048"/>
            <a:ext cx="2189549" cy="133793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7E8358B-0663-F8AE-95DD-8714E70F5C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5735" t="23229" r="12917" b="22816"/>
          <a:stretch>
            <a:fillRect/>
          </a:stretch>
        </p:blipFill>
        <p:spPr>
          <a:xfrm rot="10800000">
            <a:off x="7546116" y="342854"/>
            <a:ext cx="1541029" cy="1548673"/>
          </a:xfrm>
          <a:prstGeom prst="rect">
            <a:avLst/>
          </a:prstGeom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A17BD76-6A84-714A-91DF-ACAEB50A9B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7720" b="88910" l="21161" r="72945">
                        <a14:foregroundMark x1="51125" y1="49392" x2="51289" y2="57340"/>
                        <a14:foregroundMark x1="48930" y1="52636" x2="46297" y2="53933"/>
                        <a14:foregroundMark x1="56829" y1="51744" x2="54855" y2="58637"/>
                        <a14:foregroundMark x1="56391" y1="46715" x2="48821" y2="48175"/>
                        <a14:foregroundMark x1="51179" y1="46310" x2="42787" y2="51663"/>
                        <a14:foregroundMark x1="42787" y1="51663" x2="42183" y2="55718"/>
                      </a14:backgroundRemoval>
                    </a14:imgEffect>
                  </a14:imgLayer>
                </a14:imgProps>
              </a:ext>
            </a:extLst>
          </a:blip>
          <a:srcRect l="23721" t="17338" r="24550" b="10263"/>
          <a:stretch>
            <a:fillRect/>
          </a:stretch>
        </p:blipFill>
        <p:spPr>
          <a:xfrm>
            <a:off x="4800924" y="250427"/>
            <a:ext cx="2128036" cy="2014421"/>
          </a:xfrm>
          <a:prstGeom prst="rect">
            <a:avLst/>
          </a:prstGeom>
          <a:ln w="15875">
            <a:solidFill>
              <a:schemeClr val="bg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116871"/>
                      <a:gd name="connsiteY0" fmla="*/ 0 h 2950463"/>
                      <a:gd name="connsiteX1" fmla="*/ 581816 w 3116871"/>
                      <a:gd name="connsiteY1" fmla="*/ 0 h 2950463"/>
                      <a:gd name="connsiteX2" fmla="*/ 1132463 w 3116871"/>
                      <a:gd name="connsiteY2" fmla="*/ 0 h 2950463"/>
                      <a:gd name="connsiteX3" fmla="*/ 1651942 w 3116871"/>
                      <a:gd name="connsiteY3" fmla="*/ 0 h 2950463"/>
                      <a:gd name="connsiteX4" fmla="*/ 2171420 w 3116871"/>
                      <a:gd name="connsiteY4" fmla="*/ 0 h 2950463"/>
                      <a:gd name="connsiteX5" fmla="*/ 3116871 w 3116871"/>
                      <a:gd name="connsiteY5" fmla="*/ 0 h 2950463"/>
                      <a:gd name="connsiteX6" fmla="*/ 3116871 w 3116871"/>
                      <a:gd name="connsiteY6" fmla="*/ 619597 h 2950463"/>
                      <a:gd name="connsiteX7" fmla="*/ 3116871 w 3116871"/>
                      <a:gd name="connsiteY7" fmla="*/ 1150681 h 2950463"/>
                      <a:gd name="connsiteX8" fmla="*/ 3116871 w 3116871"/>
                      <a:gd name="connsiteY8" fmla="*/ 1770278 h 2950463"/>
                      <a:gd name="connsiteX9" fmla="*/ 3116871 w 3116871"/>
                      <a:gd name="connsiteY9" fmla="*/ 2271857 h 2950463"/>
                      <a:gd name="connsiteX10" fmla="*/ 3116871 w 3116871"/>
                      <a:gd name="connsiteY10" fmla="*/ 2950463 h 2950463"/>
                      <a:gd name="connsiteX11" fmla="*/ 2659730 w 3116871"/>
                      <a:gd name="connsiteY11" fmla="*/ 2950463 h 2950463"/>
                      <a:gd name="connsiteX12" fmla="*/ 2077914 w 3116871"/>
                      <a:gd name="connsiteY12" fmla="*/ 2950463 h 2950463"/>
                      <a:gd name="connsiteX13" fmla="*/ 1589604 w 3116871"/>
                      <a:gd name="connsiteY13" fmla="*/ 2950463 h 2950463"/>
                      <a:gd name="connsiteX14" fmla="*/ 1007788 w 3116871"/>
                      <a:gd name="connsiteY14" fmla="*/ 2950463 h 2950463"/>
                      <a:gd name="connsiteX15" fmla="*/ 550647 w 3116871"/>
                      <a:gd name="connsiteY15" fmla="*/ 2950463 h 2950463"/>
                      <a:gd name="connsiteX16" fmla="*/ 0 w 3116871"/>
                      <a:gd name="connsiteY16" fmla="*/ 2950463 h 2950463"/>
                      <a:gd name="connsiteX17" fmla="*/ 0 w 3116871"/>
                      <a:gd name="connsiteY17" fmla="*/ 2448884 h 2950463"/>
                      <a:gd name="connsiteX18" fmla="*/ 0 w 3116871"/>
                      <a:gd name="connsiteY18" fmla="*/ 1947306 h 2950463"/>
                      <a:gd name="connsiteX19" fmla="*/ 0 w 3116871"/>
                      <a:gd name="connsiteY19" fmla="*/ 1445727 h 2950463"/>
                      <a:gd name="connsiteX20" fmla="*/ 0 w 3116871"/>
                      <a:gd name="connsiteY20" fmla="*/ 796625 h 2950463"/>
                      <a:gd name="connsiteX21" fmla="*/ 0 w 3116871"/>
                      <a:gd name="connsiteY21" fmla="*/ 0 h 2950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116871" h="2950463" fill="none" extrusionOk="0">
                        <a:moveTo>
                          <a:pt x="0" y="0"/>
                        </a:moveTo>
                        <a:cubicBezTo>
                          <a:pt x="240788" y="-65529"/>
                          <a:pt x="373547" y="60944"/>
                          <a:pt x="581816" y="0"/>
                        </a:cubicBezTo>
                        <a:cubicBezTo>
                          <a:pt x="790085" y="-60944"/>
                          <a:pt x="1012673" y="6573"/>
                          <a:pt x="1132463" y="0"/>
                        </a:cubicBezTo>
                        <a:cubicBezTo>
                          <a:pt x="1252253" y="-6573"/>
                          <a:pt x="1406858" y="832"/>
                          <a:pt x="1651942" y="0"/>
                        </a:cubicBezTo>
                        <a:cubicBezTo>
                          <a:pt x="1897026" y="-832"/>
                          <a:pt x="2016794" y="27195"/>
                          <a:pt x="2171420" y="0"/>
                        </a:cubicBezTo>
                        <a:cubicBezTo>
                          <a:pt x="2326046" y="-27195"/>
                          <a:pt x="2887366" y="105855"/>
                          <a:pt x="3116871" y="0"/>
                        </a:cubicBezTo>
                        <a:cubicBezTo>
                          <a:pt x="3142476" y="257594"/>
                          <a:pt x="3077037" y="350898"/>
                          <a:pt x="3116871" y="619597"/>
                        </a:cubicBezTo>
                        <a:cubicBezTo>
                          <a:pt x="3156705" y="888296"/>
                          <a:pt x="3072711" y="1014082"/>
                          <a:pt x="3116871" y="1150681"/>
                        </a:cubicBezTo>
                        <a:cubicBezTo>
                          <a:pt x="3161031" y="1287280"/>
                          <a:pt x="3061470" y="1490803"/>
                          <a:pt x="3116871" y="1770278"/>
                        </a:cubicBezTo>
                        <a:cubicBezTo>
                          <a:pt x="3172272" y="2049753"/>
                          <a:pt x="3081304" y="2164209"/>
                          <a:pt x="3116871" y="2271857"/>
                        </a:cubicBezTo>
                        <a:cubicBezTo>
                          <a:pt x="3152438" y="2379505"/>
                          <a:pt x="3115603" y="2664798"/>
                          <a:pt x="3116871" y="2950463"/>
                        </a:cubicBezTo>
                        <a:cubicBezTo>
                          <a:pt x="2896392" y="2959566"/>
                          <a:pt x="2860824" y="2921753"/>
                          <a:pt x="2659730" y="2950463"/>
                        </a:cubicBezTo>
                        <a:cubicBezTo>
                          <a:pt x="2458636" y="2979173"/>
                          <a:pt x="2303109" y="2911119"/>
                          <a:pt x="2077914" y="2950463"/>
                        </a:cubicBezTo>
                        <a:cubicBezTo>
                          <a:pt x="1852719" y="2989807"/>
                          <a:pt x="1774715" y="2911942"/>
                          <a:pt x="1589604" y="2950463"/>
                        </a:cubicBezTo>
                        <a:cubicBezTo>
                          <a:pt x="1404493" y="2988984"/>
                          <a:pt x="1280839" y="2948697"/>
                          <a:pt x="1007788" y="2950463"/>
                        </a:cubicBezTo>
                        <a:cubicBezTo>
                          <a:pt x="734737" y="2952229"/>
                          <a:pt x="655920" y="2911236"/>
                          <a:pt x="550647" y="2950463"/>
                        </a:cubicBezTo>
                        <a:cubicBezTo>
                          <a:pt x="445374" y="2989690"/>
                          <a:pt x="270661" y="2903218"/>
                          <a:pt x="0" y="2950463"/>
                        </a:cubicBezTo>
                        <a:cubicBezTo>
                          <a:pt x="-18866" y="2719524"/>
                          <a:pt x="24885" y="2657774"/>
                          <a:pt x="0" y="2448884"/>
                        </a:cubicBezTo>
                        <a:cubicBezTo>
                          <a:pt x="-24885" y="2239994"/>
                          <a:pt x="4668" y="2101061"/>
                          <a:pt x="0" y="1947306"/>
                        </a:cubicBezTo>
                        <a:cubicBezTo>
                          <a:pt x="-4668" y="1793551"/>
                          <a:pt x="33151" y="1575104"/>
                          <a:pt x="0" y="1445727"/>
                        </a:cubicBezTo>
                        <a:cubicBezTo>
                          <a:pt x="-33151" y="1316350"/>
                          <a:pt x="63749" y="1028646"/>
                          <a:pt x="0" y="796625"/>
                        </a:cubicBezTo>
                        <a:cubicBezTo>
                          <a:pt x="-63749" y="564604"/>
                          <a:pt x="36401" y="349048"/>
                          <a:pt x="0" y="0"/>
                        </a:cubicBezTo>
                        <a:close/>
                      </a:path>
                      <a:path w="3116871" h="2950463" stroke="0" extrusionOk="0">
                        <a:moveTo>
                          <a:pt x="0" y="0"/>
                        </a:moveTo>
                        <a:cubicBezTo>
                          <a:pt x="156909" y="-6947"/>
                          <a:pt x="270949" y="56338"/>
                          <a:pt x="488310" y="0"/>
                        </a:cubicBezTo>
                        <a:cubicBezTo>
                          <a:pt x="705671" y="-56338"/>
                          <a:pt x="743587" y="32948"/>
                          <a:pt x="914282" y="0"/>
                        </a:cubicBezTo>
                        <a:cubicBezTo>
                          <a:pt x="1084977" y="-32948"/>
                          <a:pt x="1328470" y="64061"/>
                          <a:pt x="1496098" y="0"/>
                        </a:cubicBezTo>
                        <a:cubicBezTo>
                          <a:pt x="1663726" y="-64061"/>
                          <a:pt x="1782054" y="25123"/>
                          <a:pt x="1984408" y="0"/>
                        </a:cubicBezTo>
                        <a:cubicBezTo>
                          <a:pt x="2186762" y="-25123"/>
                          <a:pt x="2249915" y="41429"/>
                          <a:pt x="2472718" y="0"/>
                        </a:cubicBezTo>
                        <a:cubicBezTo>
                          <a:pt x="2695521" y="-41429"/>
                          <a:pt x="2928992" y="34403"/>
                          <a:pt x="3116871" y="0"/>
                        </a:cubicBezTo>
                        <a:cubicBezTo>
                          <a:pt x="3177477" y="232051"/>
                          <a:pt x="3067543" y="345360"/>
                          <a:pt x="3116871" y="531083"/>
                        </a:cubicBezTo>
                        <a:cubicBezTo>
                          <a:pt x="3166199" y="716806"/>
                          <a:pt x="3101056" y="891519"/>
                          <a:pt x="3116871" y="1121176"/>
                        </a:cubicBezTo>
                        <a:cubicBezTo>
                          <a:pt x="3132686" y="1350833"/>
                          <a:pt x="3075358" y="1528514"/>
                          <a:pt x="3116871" y="1652259"/>
                        </a:cubicBezTo>
                        <a:cubicBezTo>
                          <a:pt x="3158384" y="1776004"/>
                          <a:pt x="3071292" y="2074790"/>
                          <a:pt x="3116871" y="2183343"/>
                        </a:cubicBezTo>
                        <a:cubicBezTo>
                          <a:pt x="3162450" y="2291896"/>
                          <a:pt x="3090502" y="2583195"/>
                          <a:pt x="3116871" y="2950463"/>
                        </a:cubicBezTo>
                        <a:cubicBezTo>
                          <a:pt x="2932332" y="2987997"/>
                          <a:pt x="2726666" y="2943881"/>
                          <a:pt x="2566224" y="2950463"/>
                        </a:cubicBezTo>
                        <a:cubicBezTo>
                          <a:pt x="2405782" y="2957045"/>
                          <a:pt x="2113420" y="2895221"/>
                          <a:pt x="1984408" y="2950463"/>
                        </a:cubicBezTo>
                        <a:cubicBezTo>
                          <a:pt x="1855396" y="3005705"/>
                          <a:pt x="1657994" y="2934350"/>
                          <a:pt x="1402592" y="2950463"/>
                        </a:cubicBezTo>
                        <a:cubicBezTo>
                          <a:pt x="1147190" y="2966576"/>
                          <a:pt x="1140107" y="2924125"/>
                          <a:pt x="945451" y="2950463"/>
                        </a:cubicBezTo>
                        <a:cubicBezTo>
                          <a:pt x="750795" y="2976801"/>
                          <a:pt x="329916" y="2889054"/>
                          <a:pt x="0" y="2950463"/>
                        </a:cubicBezTo>
                        <a:cubicBezTo>
                          <a:pt x="-5202" y="2790379"/>
                          <a:pt x="54197" y="2493508"/>
                          <a:pt x="0" y="2301361"/>
                        </a:cubicBezTo>
                        <a:cubicBezTo>
                          <a:pt x="-54197" y="2109214"/>
                          <a:pt x="36620" y="1944210"/>
                          <a:pt x="0" y="1799782"/>
                        </a:cubicBezTo>
                        <a:cubicBezTo>
                          <a:pt x="-36620" y="1655354"/>
                          <a:pt x="20364" y="1475844"/>
                          <a:pt x="0" y="1268699"/>
                        </a:cubicBezTo>
                        <a:cubicBezTo>
                          <a:pt x="-20364" y="1061554"/>
                          <a:pt x="13862" y="978119"/>
                          <a:pt x="0" y="737616"/>
                        </a:cubicBezTo>
                        <a:cubicBezTo>
                          <a:pt x="-13862" y="497113"/>
                          <a:pt x="43331" y="33855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63500" sx="102000" sy="102000" algn="ctr" rotWithShape="0">
              <a:schemeClr val="bg1">
                <a:alpha val="40000"/>
              </a:schemeClr>
            </a:outerShdw>
          </a:effectLst>
        </p:spPr>
      </p:pic>
      <p:cxnSp>
        <p:nvCxnSpPr>
          <p:cNvPr id="17" name="Google Shape;2084;p61">
            <a:extLst>
              <a:ext uri="{FF2B5EF4-FFF2-40B4-BE49-F238E27FC236}">
                <a16:creationId xmlns:a16="http://schemas.microsoft.com/office/drawing/2014/main" id="{CF9E4EA7-958F-47AD-2880-F7379155C562}"/>
              </a:ext>
            </a:extLst>
          </p:cNvPr>
          <p:cNvCxnSpPr>
            <a:cxnSpLocks/>
            <a:endCxn id="2130" idx="1"/>
          </p:cNvCxnSpPr>
          <p:nvPr/>
        </p:nvCxnSpPr>
        <p:spPr>
          <a:xfrm>
            <a:off x="5344838" y="381965"/>
            <a:ext cx="2296626" cy="307300"/>
          </a:xfrm>
          <a:prstGeom prst="straightConnector1">
            <a:avLst/>
          </a:prstGeom>
          <a:noFill/>
          <a:ln w="15875" cap="flat" cmpd="sng">
            <a:solidFill>
              <a:schemeClr val="accent1"/>
            </a:solidFill>
            <a:prstDash val="solid"/>
            <a:round/>
            <a:headEnd type="oval" w="med" len="med"/>
            <a:tailEnd type="triangl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30" name="Rectangle : coins arrondis 2129">
            <a:extLst>
              <a:ext uri="{FF2B5EF4-FFF2-40B4-BE49-F238E27FC236}">
                <a16:creationId xmlns:a16="http://schemas.microsoft.com/office/drawing/2014/main" id="{9B9C01F0-104C-FBAD-59AD-EEF77A3E7C02}"/>
              </a:ext>
            </a:extLst>
          </p:cNvPr>
          <p:cNvSpPr/>
          <p:nvPr/>
        </p:nvSpPr>
        <p:spPr>
          <a:xfrm>
            <a:off x="7641464" y="630686"/>
            <a:ext cx="117920" cy="117158"/>
          </a:xfrm>
          <a:prstGeom prst="round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1" name="Google Shape;2084;p61">
            <a:extLst>
              <a:ext uri="{FF2B5EF4-FFF2-40B4-BE49-F238E27FC236}">
                <a16:creationId xmlns:a16="http://schemas.microsoft.com/office/drawing/2014/main" id="{623048D7-9DFA-8C92-ADCA-FA2976D4DD83}"/>
              </a:ext>
            </a:extLst>
          </p:cNvPr>
          <p:cNvCxnSpPr>
            <a:cxnSpLocks/>
          </p:cNvCxnSpPr>
          <p:nvPr/>
        </p:nvCxnSpPr>
        <p:spPr>
          <a:xfrm>
            <a:off x="6744182" y="960699"/>
            <a:ext cx="1493224" cy="2662894"/>
          </a:xfrm>
          <a:prstGeom prst="straightConnector1">
            <a:avLst/>
          </a:prstGeom>
          <a:noFill/>
          <a:ln w="15875" cap="flat" cmpd="sng">
            <a:solidFill>
              <a:srgbClr val="FFC000"/>
            </a:solidFill>
            <a:prstDash val="solid"/>
            <a:round/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/>
            </a:outerShdw>
          </a:effectLst>
        </p:spPr>
      </p:cxnSp>
      <p:cxnSp>
        <p:nvCxnSpPr>
          <p:cNvPr id="40" name="Google Shape;2084;p61">
            <a:extLst>
              <a:ext uri="{FF2B5EF4-FFF2-40B4-BE49-F238E27FC236}">
                <a16:creationId xmlns:a16="http://schemas.microsoft.com/office/drawing/2014/main" id="{7123B3C0-20A0-C67F-5DB9-36C560DE8EE6}"/>
              </a:ext>
            </a:extLst>
          </p:cNvPr>
          <p:cNvCxnSpPr>
            <a:cxnSpLocks/>
          </p:cNvCxnSpPr>
          <p:nvPr/>
        </p:nvCxnSpPr>
        <p:spPr>
          <a:xfrm>
            <a:off x="6704767" y="1503568"/>
            <a:ext cx="1176310" cy="2025563"/>
          </a:xfrm>
          <a:prstGeom prst="straightConnector1">
            <a:avLst/>
          </a:prstGeom>
          <a:noFill/>
          <a:ln w="15875" cap="flat" cmpd="sng">
            <a:solidFill>
              <a:srgbClr val="FFC000"/>
            </a:solidFill>
            <a:prstDash val="solid"/>
            <a:round/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/>
            </a:outerShdw>
          </a:effectLst>
        </p:spPr>
      </p:cxnSp>
      <p:cxnSp>
        <p:nvCxnSpPr>
          <p:cNvPr id="45" name="Google Shape;2084;p61">
            <a:extLst>
              <a:ext uri="{FF2B5EF4-FFF2-40B4-BE49-F238E27FC236}">
                <a16:creationId xmlns:a16="http://schemas.microsoft.com/office/drawing/2014/main" id="{1CC78A19-E829-D407-E2B0-0F53DF164FD6}"/>
              </a:ext>
            </a:extLst>
          </p:cNvPr>
          <p:cNvCxnSpPr>
            <a:cxnSpLocks/>
          </p:cNvCxnSpPr>
          <p:nvPr/>
        </p:nvCxnSpPr>
        <p:spPr>
          <a:xfrm>
            <a:off x="5015860" y="1820366"/>
            <a:ext cx="380461" cy="1674188"/>
          </a:xfrm>
          <a:prstGeom prst="straightConnector1">
            <a:avLst/>
          </a:prstGeom>
          <a:noFill/>
          <a:ln w="15875" cap="flat" cmpd="sng">
            <a:solidFill>
              <a:srgbClr val="FFC000"/>
            </a:solidFill>
            <a:prstDash val="solid"/>
            <a:round/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/>
            </a:outerShdw>
          </a:effectLst>
        </p:spPr>
      </p:cxnSp>
      <p:cxnSp>
        <p:nvCxnSpPr>
          <p:cNvPr id="63" name="Google Shape;2084;p61">
            <a:extLst>
              <a:ext uri="{FF2B5EF4-FFF2-40B4-BE49-F238E27FC236}">
                <a16:creationId xmlns:a16="http://schemas.microsoft.com/office/drawing/2014/main" id="{65A24303-80A5-461E-984C-6627AFD9463E}"/>
              </a:ext>
            </a:extLst>
          </p:cNvPr>
          <p:cNvCxnSpPr>
            <a:cxnSpLocks/>
          </p:cNvCxnSpPr>
          <p:nvPr/>
        </p:nvCxnSpPr>
        <p:spPr>
          <a:xfrm>
            <a:off x="5617531" y="2120703"/>
            <a:ext cx="2806379" cy="1209800"/>
          </a:xfrm>
          <a:prstGeom prst="straightConnector1">
            <a:avLst/>
          </a:prstGeom>
          <a:noFill/>
          <a:ln w="15875" cap="flat" cmpd="sng">
            <a:solidFill>
              <a:srgbClr val="FFC000"/>
            </a:solidFill>
            <a:prstDash val="solid"/>
            <a:round/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/>
            </a:outerShdw>
          </a:effectLst>
        </p:spPr>
      </p:cxnSp>
      <p:cxnSp>
        <p:nvCxnSpPr>
          <p:cNvPr id="2125" name="Google Shape;2084;p61">
            <a:extLst>
              <a:ext uri="{FF2B5EF4-FFF2-40B4-BE49-F238E27FC236}">
                <a16:creationId xmlns:a16="http://schemas.microsoft.com/office/drawing/2014/main" id="{10093B9F-411C-ECAF-6844-AA2AEFDBB423}"/>
              </a:ext>
            </a:extLst>
          </p:cNvPr>
          <p:cNvCxnSpPr>
            <a:cxnSpLocks/>
          </p:cNvCxnSpPr>
          <p:nvPr/>
        </p:nvCxnSpPr>
        <p:spPr>
          <a:xfrm>
            <a:off x="5007953" y="2019580"/>
            <a:ext cx="1746473" cy="2473071"/>
          </a:xfrm>
          <a:prstGeom prst="straightConnector1">
            <a:avLst/>
          </a:prstGeom>
          <a:noFill/>
          <a:ln w="15875" cap="flat" cmpd="sng">
            <a:solidFill>
              <a:srgbClr val="FFC000"/>
            </a:solidFill>
            <a:prstDash val="solid"/>
            <a:round/>
            <a:headEnd type="oval" w="med" len="med"/>
            <a:tailEnd type="triangle" w="med" len="med"/>
          </a:ln>
          <a:effectLst>
            <a:outerShdw blurRad="50800" dist="38100" dir="2700000" algn="tl" rotWithShape="0">
              <a:prstClr val="black"/>
            </a:outerShdw>
          </a:effectLst>
        </p:spPr>
      </p:cxnSp>
      <p:sp>
        <p:nvSpPr>
          <p:cNvPr id="2145" name="Google Shape;2113;p64">
            <a:extLst>
              <a:ext uri="{FF2B5EF4-FFF2-40B4-BE49-F238E27FC236}">
                <a16:creationId xmlns:a16="http://schemas.microsoft.com/office/drawing/2014/main" id="{B8B7C44E-B872-67FB-B237-4E4BFE52B314}"/>
              </a:ext>
            </a:extLst>
          </p:cNvPr>
          <p:cNvSpPr txBox="1">
            <a:spLocks/>
          </p:cNvSpPr>
          <p:nvPr/>
        </p:nvSpPr>
        <p:spPr>
          <a:xfrm>
            <a:off x="-353865" y="2956650"/>
            <a:ext cx="3607015" cy="32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fr-FR" sz="1200" b="1" dirty="0" err="1"/>
              <a:t>NanoEdge</a:t>
            </a:r>
            <a:r>
              <a:rPr lang="fr-FR" sz="1200" b="1" dirty="0"/>
              <a:t> AI pour la classification</a:t>
            </a:r>
          </a:p>
        </p:txBody>
      </p:sp>
      <p:sp>
        <p:nvSpPr>
          <p:cNvPr id="2146" name="Google Shape;2113;p64">
            <a:extLst>
              <a:ext uri="{FF2B5EF4-FFF2-40B4-BE49-F238E27FC236}">
                <a16:creationId xmlns:a16="http://schemas.microsoft.com/office/drawing/2014/main" id="{EABEC0CA-ED19-9A16-2342-B10AD112E97D}"/>
              </a:ext>
            </a:extLst>
          </p:cNvPr>
          <p:cNvSpPr txBox="1">
            <a:spLocks/>
          </p:cNvSpPr>
          <p:nvPr/>
        </p:nvSpPr>
        <p:spPr>
          <a:xfrm>
            <a:off x="1439558" y="859323"/>
            <a:ext cx="3335877" cy="1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lnSpc>
                <a:spcPct val="150000"/>
              </a:lnSpc>
            </a:pPr>
            <a:r>
              <a:rPr lang="fr-FR" sz="1400" b="1" dirty="0"/>
              <a:t> </a:t>
            </a:r>
            <a:r>
              <a:rPr lang="fr-FR" sz="1000" b="1" dirty="0"/>
              <a:t>Écran SPI MAX7219 : Affichage</a:t>
            </a:r>
          </a:p>
          <a:p>
            <a:pPr marL="0" indent="0" algn="r">
              <a:lnSpc>
                <a:spcPct val="150000"/>
              </a:lnSpc>
            </a:pPr>
            <a:r>
              <a:rPr lang="fr-FR" sz="1000" b="1" dirty="0"/>
              <a:t>UART (115200 bauds) : </a:t>
            </a:r>
            <a:r>
              <a:rPr lang="fr-FR" sz="1000" b="1" dirty="0" err="1"/>
              <a:t>Debug</a:t>
            </a:r>
            <a:r>
              <a:rPr lang="fr-FR" sz="1000" b="1" dirty="0"/>
              <a:t> / Monitoring</a:t>
            </a:r>
          </a:p>
          <a:p>
            <a:pPr marL="0" indent="0" algn="r">
              <a:lnSpc>
                <a:spcPct val="150000"/>
              </a:lnSpc>
            </a:pPr>
            <a:r>
              <a:rPr lang="fr-FR" sz="1000" b="1" dirty="0"/>
              <a:t>Potentiomètre RV2 (ADC) : Seuil de détection</a:t>
            </a:r>
          </a:p>
          <a:p>
            <a:pPr marL="0" indent="0" algn="r">
              <a:lnSpc>
                <a:spcPct val="150000"/>
              </a:lnSpc>
            </a:pPr>
            <a:r>
              <a:rPr lang="fr-FR" sz="1000" b="1" dirty="0"/>
              <a:t>    Buzzer piloté par PWM (TIM3_CH2)</a:t>
            </a:r>
          </a:p>
          <a:p>
            <a:pPr marL="0" indent="0" algn="r">
              <a:lnSpc>
                <a:spcPct val="150000"/>
              </a:lnSpc>
            </a:pPr>
            <a:r>
              <a:rPr lang="fr-FR" sz="1000" b="1" dirty="0"/>
              <a:t>Boutons (PC13 / PA11) en interruption    </a:t>
            </a:r>
          </a:p>
          <a:p>
            <a:pPr marL="0" indent="0" algn="r">
              <a:lnSpc>
                <a:spcPct val="150000"/>
              </a:lnSpc>
            </a:pPr>
            <a:r>
              <a:rPr lang="fr-FR" sz="1000" b="1" dirty="0" err="1"/>
              <a:t>Anti-rebond</a:t>
            </a:r>
            <a:r>
              <a:rPr lang="fr-FR" sz="1000" b="1" dirty="0"/>
              <a:t> logiciel avec </a:t>
            </a:r>
            <a:r>
              <a:rPr lang="fr-FR" sz="1000" b="1" dirty="0" err="1"/>
              <a:t>timer</a:t>
            </a:r>
            <a:r>
              <a:rPr lang="fr-FR" sz="1000" b="1" dirty="0"/>
              <a:t> (TIM6)</a:t>
            </a:r>
          </a:p>
        </p:txBody>
      </p:sp>
      <p:sp>
        <p:nvSpPr>
          <p:cNvPr id="2149" name="Google Shape;2113;p64">
            <a:extLst>
              <a:ext uri="{FF2B5EF4-FFF2-40B4-BE49-F238E27FC236}">
                <a16:creationId xmlns:a16="http://schemas.microsoft.com/office/drawing/2014/main" id="{6D8A50AA-38BB-5D40-DD0F-5D7A5C6C1212}"/>
              </a:ext>
            </a:extLst>
          </p:cNvPr>
          <p:cNvSpPr txBox="1">
            <a:spLocks/>
          </p:cNvSpPr>
          <p:nvPr/>
        </p:nvSpPr>
        <p:spPr>
          <a:xfrm>
            <a:off x="2529065" y="3467254"/>
            <a:ext cx="3335877" cy="1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71450" indent="-171450">
              <a:lnSpc>
                <a:spcPct val="15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fr-FR" sz="1000" b="1" dirty="0"/>
              <a:t>Création d’une librairie</a:t>
            </a:r>
          </a:p>
          <a:p>
            <a:pPr marL="0" indent="0">
              <a:lnSpc>
                <a:spcPct val="150000"/>
              </a:lnSpc>
              <a:buSzPct val="100000"/>
            </a:pPr>
            <a:r>
              <a:rPr lang="fr-FR" sz="1000" b="1" dirty="0"/>
              <a:t>     de classification</a:t>
            </a:r>
          </a:p>
          <a:p>
            <a:pPr marL="171450" indent="-171450">
              <a:lnSpc>
                <a:spcPct val="150000"/>
              </a:lnSpc>
              <a:buSzPct val="100000"/>
              <a:buFont typeface="Wingdings" panose="05000000000000000000" pitchFamily="2" charset="2"/>
              <a:buChar char="Ø"/>
            </a:pPr>
            <a:r>
              <a:rPr lang="fr-FR" sz="1000" b="1" dirty="0"/>
              <a:t> Intégration dans le projet</a:t>
            </a:r>
            <a:br>
              <a:rPr lang="fr-FR" sz="1000" b="1" dirty="0"/>
            </a:br>
            <a:r>
              <a:rPr lang="fr-FR" sz="1000" b="1" dirty="0"/>
              <a:t> via fichiers .h et .a</a:t>
            </a:r>
          </a:p>
        </p:txBody>
      </p:sp>
      <p:cxnSp>
        <p:nvCxnSpPr>
          <p:cNvPr id="14" name="Google Shape;2084;p61">
            <a:extLst>
              <a:ext uri="{FF2B5EF4-FFF2-40B4-BE49-F238E27FC236}">
                <a16:creationId xmlns:a16="http://schemas.microsoft.com/office/drawing/2014/main" id="{082CB998-1653-7901-4374-ED8540B28860}"/>
              </a:ext>
            </a:extLst>
          </p:cNvPr>
          <p:cNvCxnSpPr>
            <a:cxnSpLocks/>
          </p:cNvCxnSpPr>
          <p:nvPr/>
        </p:nvCxnSpPr>
        <p:spPr>
          <a:xfrm>
            <a:off x="5578116" y="2280692"/>
            <a:ext cx="799824" cy="954173"/>
          </a:xfrm>
          <a:prstGeom prst="straightConnector1">
            <a:avLst/>
          </a:prstGeom>
          <a:noFill/>
          <a:ln w="15875" cap="flat" cmpd="sng">
            <a:solidFill>
              <a:schemeClr val="bg1"/>
            </a:solidFill>
            <a:prstDash val="dash"/>
            <a:round/>
            <a:headEnd type="none" w="med" len="med"/>
            <a:tailEnd type="triangle" w="med" len="med"/>
          </a:ln>
          <a:effectLst>
            <a:outerShdw blurRad="50800" dist="38100" dir="2700000" algn="tl" rotWithShape="0">
              <a:prstClr val="black"/>
            </a:outerShdw>
          </a:effectLst>
        </p:spPr>
      </p:cxnSp>
    </p:spTree>
    <p:extLst>
      <p:ext uri="{BB962C8B-B14F-4D97-AF65-F5344CB8AC3E}">
        <p14:creationId xmlns:p14="http://schemas.microsoft.com/office/powerpoint/2010/main" val="1172233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>
            <a:extLst>
              <a:ext uri="{FF2B5EF4-FFF2-40B4-BE49-F238E27FC236}">
                <a16:creationId xmlns:a16="http://schemas.microsoft.com/office/drawing/2014/main" id="{43162D34-E942-7E22-91A0-C22095390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9298" y="1560436"/>
            <a:ext cx="7397003" cy="3056327"/>
          </a:xfrm>
        </p:spPr>
        <p:txBody>
          <a:bodyPr/>
          <a:lstStyle/>
          <a:p>
            <a:r>
              <a:rPr lang="fr-FR" dirty="0"/>
              <a:t>🔍 </a:t>
            </a:r>
            <a:r>
              <a:rPr lang="fr-FR" b="1" dirty="0"/>
              <a:t>Problèmes techniques majeurs :    </a:t>
            </a:r>
          </a:p>
          <a:p>
            <a:endParaRPr lang="fr-FR" dirty="0"/>
          </a:p>
          <a:p>
            <a:pPr>
              <a:spcAft>
                <a:spcPts val="800"/>
              </a:spcAft>
              <a:buFont typeface="Wingdings" panose="05000000000000000000" pitchFamily="2" charset="2"/>
              <a:buChar char="à"/>
            </a:pPr>
            <a:r>
              <a:rPr lang="fr-FR" dirty="0"/>
              <a:t>Portage depuis L476 (LIS2DW12) vers L152RE (HTS221) </a:t>
            </a:r>
          </a:p>
          <a:p>
            <a:pPr>
              <a:spcAft>
                <a:spcPts val="800"/>
              </a:spcAft>
              <a:buFont typeface="Wingdings" panose="05000000000000000000" pitchFamily="2" charset="2"/>
              <a:buChar char="à"/>
            </a:pPr>
            <a:r>
              <a:rPr lang="fr-FR" dirty="0"/>
              <a:t>Adaptation des drivers et configurations </a:t>
            </a:r>
            <a:r>
              <a:rPr lang="fr-FR" dirty="0" err="1"/>
              <a:t>CubeMX</a:t>
            </a:r>
            <a:endParaRPr lang="fr-FR" dirty="0"/>
          </a:p>
          <a:p>
            <a:pPr>
              <a:spcAft>
                <a:spcPts val="800"/>
              </a:spcAft>
              <a:buFont typeface="Wingdings" panose="05000000000000000000" pitchFamily="2" charset="2"/>
              <a:buChar char="à"/>
            </a:pPr>
            <a:r>
              <a:rPr lang="fr-FR" dirty="0"/>
              <a:t>Entraînement IA via </a:t>
            </a:r>
            <a:r>
              <a:rPr lang="fr-FR" dirty="0" err="1"/>
              <a:t>NanoEdge</a:t>
            </a:r>
            <a:r>
              <a:rPr lang="fr-FR" dirty="0"/>
              <a:t> AI Studio</a:t>
            </a:r>
          </a:p>
          <a:p>
            <a:pPr>
              <a:spcAft>
                <a:spcPts val="800"/>
              </a:spcAft>
              <a:buFont typeface="Wingdings" panose="05000000000000000000" pitchFamily="2" charset="2"/>
              <a:buChar char="à"/>
            </a:pPr>
            <a:r>
              <a:rPr lang="fr-FR" dirty="0"/>
              <a:t>Combinaison logique : classe IA + seuil ADC   </a:t>
            </a:r>
          </a:p>
          <a:p>
            <a:pPr>
              <a:spcAft>
                <a:spcPts val="800"/>
              </a:spcAft>
              <a:buFont typeface="Wingdings" panose="05000000000000000000" pitchFamily="2" charset="2"/>
              <a:buChar char="à"/>
            </a:pPr>
            <a:r>
              <a:rPr lang="fr-FR" dirty="0"/>
              <a:t>Synchronisation des interruptions multiples (ADC, GPIO, </a:t>
            </a:r>
            <a:r>
              <a:rPr lang="fr-FR" dirty="0" err="1"/>
              <a:t>Timer</a:t>
            </a:r>
            <a:r>
              <a:rPr lang="fr-FR" dirty="0"/>
              <a:t>)    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EF10D8C3-DAF5-1E78-6240-92CE02D71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Défis et problématiques rencontrées</a:t>
            </a:r>
          </a:p>
        </p:txBody>
      </p:sp>
    </p:spTree>
    <p:extLst>
      <p:ext uri="{BB962C8B-B14F-4D97-AF65-F5344CB8AC3E}">
        <p14:creationId xmlns:p14="http://schemas.microsoft.com/office/powerpoint/2010/main" val="3510517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8FA62439-C57E-CE3F-4F5F-5539A74C4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3842" y="1256030"/>
            <a:ext cx="2399266" cy="548400"/>
          </a:xfrm>
        </p:spPr>
        <p:txBody>
          <a:bodyPr/>
          <a:lstStyle/>
          <a:p>
            <a:r>
              <a:rPr lang="fr-FR" dirty="0"/>
              <a:t>Entrainement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5F939904-1B10-A49B-7DEB-985EF7CCCE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0467" y="1748094"/>
            <a:ext cx="2907707" cy="640800"/>
          </a:xfrm>
        </p:spPr>
        <p:txBody>
          <a:bodyPr/>
          <a:lstStyle/>
          <a:p>
            <a:pPr algn="l">
              <a:spcAft>
                <a:spcPts val="600"/>
              </a:spcAft>
            </a:pPr>
            <a:r>
              <a:rPr lang="fr-FR" sz="1000" dirty="0"/>
              <a:t>🔸 </a:t>
            </a:r>
            <a:r>
              <a:rPr lang="fr-FR" sz="1000" b="1" dirty="0"/>
              <a:t>Acquisition des données réelle</a:t>
            </a:r>
          </a:p>
          <a:p>
            <a:pPr marL="358775" indent="-244475" algn="l">
              <a:spcAft>
                <a:spcPts val="600"/>
              </a:spcAft>
            </a:pPr>
            <a:r>
              <a:rPr lang="fr-FR" sz="1000" dirty="0"/>
              <a:t>🔸 </a:t>
            </a:r>
            <a:r>
              <a:rPr lang="fr-FR" sz="1000" b="1" dirty="0"/>
              <a:t>Création d’un projet </a:t>
            </a:r>
            <a:r>
              <a:rPr lang="fr-FR" sz="1000" b="1" dirty="0" err="1"/>
              <a:t>NanoEdgeAI</a:t>
            </a:r>
            <a:r>
              <a:rPr lang="fr-FR" sz="1000" b="1" dirty="0"/>
              <a:t> "Fake </a:t>
            </a:r>
            <a:r>
              <a:rPr lang="fr-FR" sz="1000" b="1" dirty="0" err="1"/>
              <a:t>board</a:t>
            </a:r>
            <a:r>
              <a:rPr lang="fr-FR" sz="1000" b="1" dirty="0"/>
              <a:t>" L152</a:t>
            </a:r>
            <a:endParaRPr lang="fr-FR" sz="1000" dirty="0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53FF08AF-4CD0-766B-51A9-AE0533F980FB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6354234" y="1257066"/>
            <a:ext cx="2067000" cy="548400"/>
          </a:xfrm>
        </p:spPr>
        <p:txBody>
          <a:bodyPr/>
          <a:lstStyle/>
          <a:p>
            <a:r>
              <a:rPr lang="fr-FR" dirty="0"/>
              <a:t>Classification</a:t>
            </a:r>
          </a:p>
        </p:txBody>
      </p:sp>
      <p:sp>
        <p:nvSpPr>
          <p:cNvPr id="7" name="Sous-titre 6">
            <a:extLst>
              <a:ext uri="{FF2B5EF4-FFF2-40B4-BE49-F238E27FC236}">
                <a16:creationId xmlns:a16="http://schemas.microsoft.com/office/drawing/2014/main" id="{0478A115-8521-A12E-33F1-50D1AB74EAEE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6138498" y="1748093"/>
            <a:ext cx="2804163" cy="1074455"/>
          </a:xfrm>
        </p:spPr>
        <p:txBody>
          <a:bodyPr/>
          <a:lstStyle/>
          <a:p>
            <a:pPr marL="358775" indent="-244475" algn="l">
              <a:spcAft>
                <a:spcPts val="600"/>
              </a:spcAft>
            </a:pPr>
            <a:r>
              <a:rPr lang="fr-FR" sz="1000" dirty="0"/>
              <a:t>🔸 </a:t>
            </a:r>
            <a:r>
              <a:rPr lang="fr-FR" sz="1000" b="1" dirty="0"/>
              <a:t>Création d’un projet dédié à la classification</a:t>
            </a:r>
            <a:endParaRPr lang="fr-FR" sz="1000" dirty="0"/>
          </a:p>
          <a:p>
            <a:pPr algn="l">
              <a:spcAft>
                <a:spcPts val="600"/>
              </a:spcAft>
            </a:pPr>
            <a:r>
              <a:rPr lang="fr-FR" sz="1000" dirty="0"/>
              <a:t>🔸 </a:t>
            </a:r>
            <a:r>
              <a:rPr lang="fr-FR" sz="1000" b="1" dirty="0"/>
              <a:t>Export de la classification</a:t>
            </a:r>
          </a:p>
          <a:p>
            <a:pPr marL="358775" indent="-244475" algn="l">
              <a:spcAft>
                <a:spcPts val="600"/>
              </a:spcAft>
            </a:pPr>
            <a:r>
              <a:rPr lang="fr-FR" sz="1000" dirty="0"/>
              <a:t>🔸 </a:t>
            </a:r>
            <a:r>
              <a:rPr lang="fr-FR" sz="1000" b="1" dirty="0"/>
              <a:t>Import de la librairie dans le projet classification</a:t>
            </a:r>
          </a:p>
          <a:p>
            <a:pPr algn="l"/>
            <a:endParaRPr lang="fr-FR" sz="1000" dirty="0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D9F07E25-524B-C1D0-DAE3-4818E4F5575C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938500" y="445025"/>
            <a:ext cx="4629300" cy="601671"/>
          </a:xfrm>
        </p:spPr>
        <p:txBody>
          <a:bodyPr/>
          <a:lstStyle/>
          <a:p>
            <a:r>
              <a:rPr lang="en" dirty="0"/>
              <a:t>RESOLUTION TECHNIQUE</a:t>
            </a:r>
            <a:endParaRPr lang="fr-FR" dirty="0"/>
          </a:p>
        </p:txBody>
      </p:sp>
      <p:sp>
        <p:nvSpPr>
          <p:cNvPr id="9" name="Titre 8">
            <a:extLst>
              <a:ext uri="{FF2B5EF4-FFF2-40B4-BE49-F238E27FC236}">
                <a16:creationId xmlns:a16="http://schemas.microsoft.com/office/drawing/2014/main" id="{B8215F21-A6EA-FB05-A0BF-06BB0F44A87E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87203" y="1249652"/>
            <a:ext cx="2181136" cy="548400"/>
          </a:xfrm>
        </p:spPr>
        <p:txBody>
          <a:bodyPr/>
          <a:lstStyle/>
          <a:p>
            <a:r>
              <a:rPr lang="fr-FR" dirty="0"/>
              <a:t> Portage</a:t>
            </a:r>
          </a:p>
        </p:txBody>
      </p:sp>
      <p:sp>
        <p:nvSpPr>
          <p:cNvPr id="10" name="Sous-titre 9">
            <a:extLst>
              <a:ext uri="{FF2B5EF4-FFF2-40B4-BE49-F238E27FC236}">
                <a16:creationId xmlns:a16="http://schemas.microsoft.com/office/drawing/2014/main" id="{176015B4-74E9-3F50-FC72-E8469529BE66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87205" y="1748094"/>
            <a:ext cx="2804540" cy="640800"/>
          </a:xfrm>
        </p:spPr>
        <p:txBody>
          <a:bodyPr/>
          <a:lstStyle/>
          <a:p>
            <a:pPr algn="l">
              <a:spcAft>
                <a:spcPts val="600"/>
              </a:spcAft>
            </a:pPr>
            <a:r>
              <a:rPr lang="fr-FR" sz="1000" dirty="0"/>
              <a:t>🔸 </a:t>
            </a:r>
            <a:r>
              <a:rPr lang="fr-FR" sz="1000" b="1" dirty="0"/>
              <a:t>Duplication du projet L476RG</a:t>
            </a:r>
          </a:p>
          <a:p>
            <a:pPr marL="358775" indent="-244475" algn="l">
              <a:spcAft>
                <a:spcPts val="600"/>
              </a:spcAft>
            </a:pPr>
            <a:r>
              <a:rPr lang="fr-FR" sz="1000" dirty="0"/>
              <a:t>🔸 </a:t>
            </a:r>
            <a:r>
              <a:rPr lang="fr-FR" sz="1000" b="1" dirty="0"/>
              <a:t>Adaptation pour L152RE :  </a:t>
            </a:r>
            <a:r>
              <a:rPr lang="fr-FR" sz="1000" dirty="0"/>
              <a:t>Modification du fichier .</a:t>
            </a:r>
            <a:r>
              <a:rPr lang="fr-FR" sz="1000" dirty="0" err="1"/>
              <a:t>project</a:t>
            </a:r>
            <a:r>
              <a:rPr lang="fr-FR" sz="1000" dirty="0"/>
              <a:t>, </a:t>
            </a:r>
            <a:r>
              <a:rPr lang="fr-FR" sz="1000" dirty="0" err="1"/>
              <a:t>main.c</a:t>
            </a:r>
            <a:r>
              <a:rPr lang="fr-FR" sz="1000" dirty="0"/>
              <a:t>, </a:t>
            </a:r>
            <a:r>
              <a:rPr lang="fr-FR" sz="1000" dirty="0" err="1"/>
              <a:t>main.h</a:t>
            </a:r>
            <a:r>
              <a:rPr lang="fr-FR" sz="1000" dirty="0"/>
              <a:t>, et </a:t>
            </a:r>
            <a:r>
              <a:rPr lang="fr-FR" sz="1000" dirty="0" err="1"/>
              <a:t>ioc</a:t>
            </a:r>
            <a:endParaRPr lang="fr-FR" sz="1000" dirty="0"/>
          </a:p>
          <a:p>
            <a:pPr algn="l"/>
            <a:endParaRPr lang="fr-FR" sz="1000" b="1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80E89FFC-28E2-94E2-DAAB-EB482E79440C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3550072" y="3347685"/>
            <a:ext cx="2804162" cy="548400"/>
          </a:xfrm>
        </p:spPr>
        <p:txBody>
          <a:bodyPr/>
          <a:lstStyle/>
          <a:p>
            <a:r>
              <a:rPr lang="fr-FR" dirty="0"/>
              <a:t>Logique combinée</a:t>
            </a:r>
          </a:p>
        </p:txBody>
      </p:sp>
      <p:sp>
        <p:nvSpPr>
          <p:cNvPr id="12" name="Sous-titre 11">
            <a:extLst>
              <a:ext uri="{FF2B5EF4-FFF2-40B4-BE49-F238E27FC236}">
                <a16:creationId xmlns:a16="http://schemas.microsoft.com/office/drawing/2014/main" id="{2B9AE58C-B32F-50B2-3FB1-C8EA61DE75A4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550073" y="3853909"/>
            <a:ext cx="4932348" cy="640800"/>
          </a:xfrm>
        </p:spPr>
        <p:txBody>
          <a:bodyPr/>
          <a:lstStyle/>
          <a:p>
            <a:pPr algn="l">
              <a:spcAft>
                <a:spcPts val="600"/>
              </a:spcAft>
            </a:pPr>
            <a:r>
              <a:rPr lang="fr-FR" sz="1000" dirty="0"/>
              <a:t>🔸</a:t>
            </a:r>
            <a:r>
              <a:rPr lang="fr-FR" sz="1000" b="1" dirty="0"/>
              <a:t>Gestion des périphériques par interruption en fonction des classes</a:t>
            </a:r>
          </a:p>
          <a:p>
            <a:pPr marL="898525" algn="l">
              <a:spcAft>
                <a:spcPts val="600"/>
              </a:spcAft>
              <a:buSzPct val="120000"/>
              <a:buFont typeface="Wingdings" panose="05000000000000000000" pitchFamily="2" charset="2"/>
              <a:buChar char="Ø"/>
            </a:pPr>
            <a:r>
              <a:rPr lang="fr-FR" sz="1000" b="1" dirty="0"/>
              <a:t>Séquence de démarrage via GPIO en IT</a:t>
            </a:r>
          </a:p>
          <a:p>
            <a:pPr marL="898525" algn="l">
              <a:spcAft>
                <a:spcPts val="600"/>
              </a:spcAft>
              <a:buSzPct val="120000"/>
              <a:buFont typeface="Wingdings" panose="05000000000000000000" pitchFamily="2" charset="2"/>
              <a:buChar char="Ø"/>
            </a:pPr>
            <a:r>
              <a:rPr lang="fr-FR" sz="1000" b="1" dirty="0"/>
              <a:t>Couple ADC </a:t>
            </a:r>
            <a:r>
              <a:rPr lang="fr-FR" sz="1000" b="1" dirty="0" err="1"/>
              <a:t>watchdog</a:t>
            </a:r>
            <a:r>
              <a:rPr lang="fr-FR" sz="1000" b="1" dirty="0"/>
              <a:t> + Buzzer PWM en IT et Classe prédéfini</a:t>
            </a:r>
          </a:p>
          <a:p>
            <a:pPr marL="898525" algn="l">
              <a:spcAft>
                <a:spcPts val="600"/>
              </a:spcAft>
              <a:buSzPct val="120000"/>
              <a:buFont typeface="Wingdings" panose="05000000000000000000" pitchFamily="2" charset="2"/>
              <a:buChar char="Ø"/>
            </a:pPr>
            <a:r>
              <a:rPr lang="fr-FR" sz="1000" b="1" dirty="0"/>
              <a:t>Affiche SPI / Bus UART (non IT) </a:t>
            </a:r>
          </a:p>
          <a:p>
            <a:pPr marL="898525" algn="l">
              <a:buFont typeface="Wingdings" panose="05000000000000000000" pitchFamily="2" charset="2"/>
              <a:buChar char="Ø"/>
            </a:pPr>
            <a:endParaRPr lang="fr-FR" sz="1000" b="1" dirty="0"/>
          </a:p>
          <a:p>
            <a:pPr marL="898525" algn="l">
              <a:buFont typeface="Wingdings" panose="05000000000000000000" pitchFamily="2" charset="2"/>
              <a:buChar char="Ø"/>
            </a:pPr>
            <a:endParaRPr lang="fr-FR" sz="1000" b="1" dirty="0"/>
          </a:p>
          <a:p>
            <a:pPr marL="898525" algn="l">
              <a:buFont typeface="Wingdings" panose="05000000000000000000" pitchFamily="2" charset="2"/>
              <a:buChar char="Ø"/>
            </a:pPr>
            <a:endParaRPr lang="fr-FR" sz="1000" b="1" dirty="0"/>
          </a:p>
          <a:p>
            <a:pPr marL="898525" algn="l">
              <a:buFont typeface="Wingdings" panose="05000000000000000000" pitchFamily="2" charset="2"/>
              <a:buChar char="Ø"/>
            </a:pPr>
            <a:endParaRPr lang="fr-FR" sz="1000" b="1" dirty="0"/>
          </a:p>
        </p:txBody>
      </p:sp>
      <p:sp>
        <p:nvSpPr>
          <p:cNvPr id="15" name="Titre 14">
            <a:extLst>
              <a:ext uri="{FF2B5EF4-FFF2-40B4-BE49-F238E27FC236}">
                <a16:creationId xmlns:a16="http://schemas.microsoft.com/office/drawing/2014/main" id="{E5282426-3BA8-9C96-7353-B54EE2CFE8C0}"/>
              </a:ext>
            </a:extLst>
          </p:cNvPr>
          <p:cNvSpPr>
            <a:spLocks noGrp="1"/>
          </p:cNvSpPr>
          <p:nvPr>
            <p:ph type="title" idx="14"/>
          </p:nvPr>
        </p:nvSpPr>
        <p:spPr>
          <a:xfrm>
            <a:off x="331135" y="3347685"/>
            <a:ext cx="2067000" cy="548400"/>
          </a:xfrm>
        </p:spPr>
        <p:txBody>
          <a:bodyPr/>
          <a:lstStyle/>
          <a:p>
            <a:r>
              <a:rPr lang="fr-FR" dirty="0"/>
              <a:t>Adaptation</a:t>
            </a:r>
          </a:p>
        </p:txBody>
      </p:sp>
      <p:sp>
        <p:nvSpPr>
          <p:cNvPr id="16" name="Sous-titre 15">
            <a:extLst>
              <a:ext uri="{FF2B5EF4-FFF2-40B4-BE49-F238E27FC236}">
                <a16:creationId xmlns:a16="http://schemas.microsoft.com/office/drawing/2014/main" id="{905310E9-48E0-FFA8-23D9-CD61312370B1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240454" y="3853909"/>
            <a:ext cx="2907707" cy="640800"/>
          </a:xfrm>
        </p:spPr>
        <p:txBody>
          <a:bodyPr/>
          <a:lstStyle/>
          <a:p>
            <a:pPr marL="358775" indent="-244475" algn="l"/>
            <a:r>
              <a:rPr lang="fr-FR" sz="1000" dirty="0"/>
              <a:t>🔸 </a:t>
            </a:r>
            <a:r>
              <a:rPr lang="fr-FR" sz="1000" b="1" dirty="0"/>
              <a:t>Reprise du </a:t>
            </a:r>
            <a:r>
              <a:rPr lang="fr-FR" sz="1000" b="1" dirty="0" err="1"/>
              <a:t>main.c</a:t>
            </a:r>
            <a:r>
              <a:rPr lang="fr-FR" sz="1000" b="1" dirty="0"/>
              <a:t> du projet     </a:t>
            </a:r>
            <a:r>
              <a:rPr lang="fr-FR" sz="1000" b="1" dirty="0" err="1"/>
              <a:t>datalogger</a:t>
            </a:r>
            <a:r>
              <a:rPr lang="fr-FR" sz="1000" b="1" dirty="0"/>
              <a:t> avec intégration des classes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C8AC986-DE3D-CFB2-BDB7-A68DD3AF42B0}"/>
              </a:ext>
            </a:extLst>
          </p:cNvPr>
          <p:cNvCxnSpPr>
            <a:stCxn id="9" idx="3"/>
            <a:endCxn id="4" idx="1"/>
          </p:cNvCxnSpPr>
          <p:nvPr/>
        </p:nvCxnSpPr>
        <p:spPr>
          <a:xfrm>
            <a:off x="2268339" y="1523852"/>
            <a:ext cx="935503" cy="6378"/>
          </a:xfrm>
          <a:prstGeom prst="straightConnector1">
            <a:avLst/>
          </a:prstGeom>
          <a:ln w="22225" cap="rnd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34BD9E6A-F18D-0909-18A0-B7F96584C368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5603108" y="1530230"/>
            <a:ext cx="751126" cy="1036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D4AAC94F-CADF-3779-DFB0-DE353A601A30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>
            <a:off x="2398135" y="3621885"/>
            <a:ext cx="1151937" cy="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869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re 20">
            <a:extLst>
              <a:ext uri="{FF2B5EF4-FFF2-40B4-BE49-F238E27FC236}">
                <a16:creationId xmlns:a16="http://schemas.microsoft.com/office/drawing/2014/main" id="{40C45681-ACCC-2444-66B7-31997EA78D86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459130" y="981058"/>
            <a:ext cx="2994486" cy="723900"/>
          </a:xfrm>
        </p:spPr>
        <p:txBody>
          <a:bodyPr/>
          <a:lstStyle/>
          <a:p>
            <a:r>
              <a:rPr lang="fr-FR" sz="2800" dirty="0"/>
              <a:t>🎯 </a:t>
            </a:r>
            <a:br>
              <a:rPr lang="fr-FR" sz="2800" dirty="0"/>
            </a:br>
            <a:r>
              <a:rPr lang="fr-FR" sz="2000" b="1" dirty="0"/>
              <a:t>Objectifs atteints</a:t>
            </a:r>
            <a:endParaRPr lang="fr-FR" sz="2800" dirty="0"/>
          </a:p>
        </p:txBody>
      </p:sp>
      <p:sp>
        <p:nvSpPr>
          <p:cNvPr id="22" name="Titre 21">
            <a:extLst>
              <a:ext uri="{FF2B5EF4-FFF2-40B4-BE49-F238E27FC236}">
                <a16:creationId xmlns:a16="http://schemas.microsoft.com/office/drawing/2014/main" id="{5AE786D4-F11D-86E9-8C6A-B18E7584BABB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3860749" y="2953794"/>
            <a:ext cx="2314937" cy="723900"/>
          </a:xfrm>
        </p:spPr>
        <p:txBody>
          <a:bodyPr/>
          <a:lstStyle/>
          <a:p>
            <a:r>
              <a:rPr lang="fr-FR" sz="2800" dirty="0"/>
              <a:t>💡 </a:t>
            </a:r>
            <a:r>
              <a:rPr lang="fr-FR" sz="2000" b="1" dirty="0"/>
              <a:t>Enseignements</a:t>
            </a:r>
            <a:endParaRPr lang="fr-FR" sz="2800" dirty="0"/>
          </a:p>
        </p:txBody>
      </p:sp>
      <p:sp>
        <p:nvSpPr>
          <p:cNvPr id="23" name="Titre 22">
            <a:extLst>
              <a:ext uri="{FF2B5EF4-FFF2-40B4-BE49-F238E27FC236}">
                <a16:creationId xmlns:a16="http://schemas.microsoft.com/office/drawing/2014/main" id="{2F27EAF1-983C-7F28-62CF-ECEB5DADB0E5}"/>
              </a:ext>
            </a:extLst>
          </p:cNvPr>
          <p:cNvSpPr>
            <a:spLocks noGrp="1"/>
          </p:cNvSpPr>
          <p:nvPr>
            <p:ph type="title" idx="8"/>
          </p:nvPr>
        </p:nvSpPr>
        <p:spPr>
          <a:xfrm>
            <a:off x="6361840" y="1304224"/>
            <a:ext cx="2067000" cy="723900"/>
          </a:xfrm>
        </p:spPr>
        <p:txBody>
          <a:bodyPr/>
          <a:lstStyle/>
          <a:p>
            <a:r>
              <a:rPr lang="fr-FR" sz="2800" dirty="0"/>
              <a:t>🚀 </a:t>
            </a:r>
            <a:r>
              <a:rPr lang="fr-FR" sz="2000" b="1" dirty="0"/>
              <a:t>Perspectives</a:t>
            </a:r>
            <a:endParaRPr lang="fr-FR" sz="2800" dirty="0"/>
          </a:p>
        </p:txBody>
      </p:sp>
      <p:sp>
        <p:nvSpPr>
          <p:cNvPr id="24" name="Rectangle 1">
            <a:extLst>
              <a:ext uri="{FF2B5EF4-FFF2-40B4-BE49-F238E27FC236}">
                <a16:creationId xmlns:a16="http://schemas.microsoft.com/office/drawing/2014/main" id="{BB1C82F5-E6A7-B65A-05AD-5CC8C574A6D8}"/>
              </a:ext>
            </a:extLst>
          </p:cNvPr>
          <p:cNvSpPr>
            <a:spLocks noGrp="1" noChangeArrowheads="1"/>
          </p:cNvSpPr>
          <p:nvPr>
            <p:ph type="subTitle" idx="5"/>
          </p:nvPr>
        </p:nvSpPr>
        <p:spPr bwMode="auto">
          <a:xfrm>
            <a:off x="153994" y="1637504"/>
            <a:ext cx="3970959" cy="1554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✅ Lecture fiable de l’humidité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✅ Création d’un 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logger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fonctionnel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✅ Intégration réussie de </a:t>
            </a:r>
            <a:r>
              <a:rPr kumimoji="0" lang="fr-FR" altLang="fr-FR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NanoEdge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AI Studio</a:t>
            </a:r>
            <a:endParaRPr kumimoji="0" lang="fr-FR" altLang="fr-F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✅ Utilisation des 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périphériques demandés</a:t>
            </a:r>
            <a:endParaRPr kumimoji="0" lang="fr-FR" altLang="fr-F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✅ Maquette opérationnelle</a:t>
            </a: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4125CBD6-CCD8-1A19-0FC6-3825E2C9307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2479728" y="3677694"/>
            <a:ext cx="5448928" cy="969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algn="l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</a:pPr>
            <a:r>
              <a:rPr lang="fr-FR" dirty="0"/>
              <a:t>🧠 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Adaptation nécessaire entre différentes familles STM32 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</a:pPr>
            <a:r>
              <a:rPr lang="fr-FR" dirty="0"/>
              <a:t>🧠 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Intégration d’une IA embarquée dans une chaîne de traitement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</a:pPr>
            <a:r>
              <a:rPr lang="fr-FR" dirty="0"/>
              <a:t>🧠 </a:t>
            </a:r>
            <a:r>
              <a:rPr lang="fr-FR" altLang="fr-FR" dirty="0">
                <a:solidFill>
                  <a:schemeClr val="bg1"/>
                </a:solidFill>
                <a:latin typeface="Arial" panose="020B0604020202020204" pitchFamily="34" charset="0"/>
              </a:rPr>
              <a:t>Gestion des interruptions appliquée</a:t>
            </a:r>
            <a:endParaRPr kumimoji="0" lang="fr-FR" altLang="fr-FR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BD1E3032-0A38-54DC-EA6B-567C21807A0F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5752101" y="1929892"/>
            <a:ext cx="3286477" cy="969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🔄 Ajout de capteurs supplémentaires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💾 Stockage local des données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lang="fr-FR" dirty="0"/>
              <a:t>📊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Renforcement du modèle IA</a:t>
            </a:r>
          </a:p>
        </p:txBody>
      </p:sp>
      <p:sp>
        <p:nvSpPr>
          <p:cNvPr id="27" name="Titre 7">
            <a:extLst>
              <a:ext uri="{FF2B5EF4-FFF2-40B4-BE49-F238E27FC236}">
                <a16:creationId xmlns:a16="http://schemas.microsoft.com/office/drawing/2014/main" id="{7B934195-868B-ABCB-B37C-10CC7F3E2F75}"/>
              </a:ext>
            </a:extLst>
          </p:cNvPr>
          <p:cNvSpPr txBox="1">
            <a:spLocks/>
          </p:cNvSpPr>
          <p:nvPr/>
        </p:nvSpPr>
        <p:spPr>
          <a:xfrm>
            <a:off x="0" y="407799"/>
            <a:ext cx="9144000" cy="601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400" dirty="0">
                <a:solidFill>
                  <a:schemeClr val="tx2"/>
                </a:solidFill>
              </a:rPr>
              <a:t>CONCLUSION</a:t>
            </a:r>
            <a:endParaRPr lang="fr-FR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953553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456</Words>
  <Application>Microsoft Office PowerPoint</Application>
  <PresentationFormat>Affichage à l'écran (16:9)</PresentationFormat>
  <Paragraphs>75</Paragraphs>
  <Slides>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Montserrat ExtraBold</vt:lpstr>
      <vt:lpstr>Montserrat</vt:lpstr>
      <vt:lpstr>Montserrat ExtraLight</vt:lpstr>
      <vt:lpstr>Wingdings</vt:lpstr>
      <vt:lpstr>Futuristic Background by Slidesgo</vt:lpstr>
      <vt:lpstr>Projet STM32</vt:lpstr>
      <vt:lpstr>01</vt:lpstr>
      <vt:lpstr>Présentation de l’application</vt:lpstr>
      <vt:lpstr>Solution technique </vt:lpstr>
      <vt:lpstr>Défis et problématiques rencontrées</vt:lpstr>
      <vt:lpstr>Entrainement</vt:lpstr>
      <vt:lpstr>🎯  Objectifs atteints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Nico</dc:creator>
  <cp:lastModifiedBy>nicolas.prudhomme26@gmail.com</cp:lastModifiedBy>
  <cp:revision>25</cp:revision>
  <dcterms:modified xsi:type="dcterms:W3CDTF">2025-06-26T19:55:30Z</dcterms:modified>
</cp:coreProperties>
</file>